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60" r:id="rId4"/>
    <p:sldId id="286" r:id="rId5"/>
    <p:sldId id="259" r:id="rId6"/>
    <p:sldId id="261" r:id="rId7"/>
    <p:sldId id="263" r:id="rId8"/>
    <p:sldId id="264" r:id="rId9"/>
    <p:sldId id="265" r:id="rId10"/>
    <p:sldId id="287" r:id="rId11"/>
    <p:sldId id="266" r:id="rId12"/>
    <p:sldId id="273" r:id="rId13"/>
    <p:sldId id="276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55B5ED-2E23-4F1E-81A8-08D376FF7B72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E16E3D-4199-4F74-8C4C-425ACDE6C750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Плановая госпитализация  на получение ВТМУ за пределы Карагандинской области в условиях научных центров, институтов через портал Бюро госпитализации ВТМУ  УЗКО.</a:t>
          </a:r>
          <a:endParaRPr lang="ru-RU" dirty="0">
            <a:solidFill>
              <a:schemeClr val="tx1"/>
            </a:solidFill>
          </a:endParaRPr>
        </a:p>
      </dgm:t>
    </dgm:pt>
    <dgm:pt modelId="{EA23DABB-D4DB-4A30-93A7-E48C33147656}" type="parTrans" cxnId="{DA7DA09D-12C8-49B1-8563-DBAB7365C630}">
      <dgm:prSet/>
      <dgm:spPr/>
      <dgm:t>
        <a:bodyPr/>
        <a:lstStyle/>
        <a:p>
          <a:endParaRPr lang="ru-RU"/>
        </a:p>
      </dgm:t>
    </dgm:pt>
    <dgm:pt modelId="{EC606440-A9B4-4B9C-9C3D-CBFF367323BC}" type="sibTrans" cxnId="{DA7DA09D-12C8-49B1-8563-DBAB7365C630}">
      <dgm:prSet/>
      <dgm:spPr/>
      <dgm:t>
        <a:bodyPr/>
        <a:lstStyle/>
        <a:p>
          <a:endParaRPr lang="ru-RU"/>
        </a:p>
      </dgm:t>
    </dgm:pt>
    <dgm:pt modelId="{75902199-0835-4EA9-B189-91AB78FB1D49}">
      <dgm:prSet/>
      <dgm:spPr/>
      <dgm:t>
        <a:bodyPr/>
        <a:lstStyle/>
        <a:p>
          <a:pPr rtl="0"/>
          <a:r>
            <a:rPr lang="ru-RU" b="0" dirty="0" smtClean="0">
              <a:solidFill>
                <a:schemeClr val="tx1"/>
              </a:solidFill>
            </a:rPr>
            <a:t>Направление на дорогостоящие виды исследования – МРТ, КТ, ПЦР</a:t>
          </a:r>
          <a:endParaRPr lang="ru-RU" b="0" dirty="0">
            <a:solidFill>
              <a:schemeClr val="tx1"/>
            </a:solidFill>
          </a:endParaRPr>
        </a:p>
      </dgm:t>
    </dgm:pt>
    <dgm:pt modelId="{25151A8C-5BE4-406B-B0F7-A9D0A8FECA43}" type="parTrans" cxnId="{E56FD966-355A-4377-804A-A5DFB99A4E42}">
      <dgm:prSet/>
      <dgm:spPr/>
      <dgm:t>
        <a:bodyPr/>
        <a:lstStyle/>
        <a:p>
          <a:endParaRPr lang="ru-RU"/>
        </a:p>
      </dgm:t>
    </dgm:pt>
    <dgm:pt modelId="{4FA336EB-21FF-45CF-B3EB-6E4185ADB7DA}" type="sibTrans" cxnId="{E56FD966-355A-4377-804A-A5DFB99A4E42}">
      <dgm:prSet/>
      <dgm:spPr/>
      <dgm:t>
        <a:bodyPr/>
        <a:lstStyle/>
        <a:p>
          <a:endParaRPr lang="ru-RU"/>
        </a:p>
      </dgm:t>
    </dgm:pt>
    <dgm:pt modelId="{3204AF5F-1966-422D-A48E-31A65D6174F6}" type="pres">
      <dgm:prSet presAssocID="{D255B5ED-2E23-4F1E-81A8-08D376FF7B7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6A6446B-C7C4-4040-A742-FF07EB71BEB1}" type="pres">
      <dgm:prSet presAssocID="{7FE16E3D-4199-4F74-8C4C-425ACDE6C750}" presName="horFlow" presStyleCnt="0"/>
      <dgm:spPr/>
    </dgm:pt>
    <dgm:pt modelId="{09D2111C-D567-4A18-BDBE-D90B32F67C48}" type="pres">
      <dgm:prSet presAssocID="{7FE16E3D-4199-4F74-8C4C-425ACDE6C750}" presName="bigChev" presStyleLbl="node1" presStyleIdx="0" presStyleCnt="2" custScaleX="290909" custScaleY="128915" custLinFactNeighborX="-2501" custLinFactNeighborY="-43767"/>
      <dgm:spPr/>
      <dgm:t>
        <a:bodyPr/>
        <a:lstStyle/>
        <a:p>
          <a:endParaRPr lang="ru-RU"/>
        </a:p>
      </dgm:t>
    </dgm:pt>
    <dgm:pt modelId="{F9FB2671-5ECE-4984-945D-21E7A46E5F29}" type="pres">
      <dgm:prSet presAssocID="{7FE16E3D-4199-4F74-8C4C-425ACDE6C750}" presName="vSp" presStyleCnt="0"/>
      <dgm:spPr/>
    </dgm:pt>
    <dgm:pt modelId="{949DB306-A481-469B-B3B3-05A3B0C671C6}" type="pres">
      <dgm:prSet presAssocID="{75902199-0835-4EA9-B189-91AB78FB1D49}" presName="horFlow" presStyleCnt="0"/>
      <dgm:spPr/>
    </dgm:pt>
    <dgm:pt modelId="{4314DACF-3B00-4091-80B0-C59D76E86ED0}" type="pres">
      <dgm:prSet presAssocID="{75902199-0835-4EA9-B189-91AB78FB1D49}" presName="bigChev" presStyleLbl="node1" presStyleIdx="1" presStyleCnt="2" custScaleX="290909" custScaleY="138176" custLinFactNeighborX="0" custLinFactNeighborY="-14291"/>
      <dgm:spPr/>
      <dgm:t>
        <a:bodyPr/>
        <a:lstStyle/>
        <a:p>
          <a:endParaRPr lang="ru-RU"/>
        </a:p>
      </dgm:t>
    </dgm:pt>
  </dgm:ptLst>
  <dgm:cxnLst>
    <dgm:cxn modelId="{E56FD966-355A-4377-804A-A5DFB99A4E42}" srcId="{D255B5ED-2E23-4F1E-81A8-08D376FF7B72}" destId="{75902199-0835-4EA9-B189-91AB78FB1D49}" srcOrd="1" destOrd="0" parTransId="{25151A8C-5BE4-406B-B0F7-A9D0A8FECA43}" sibTransId="{4FA336EB-21FF-45CF-B3EB-6E4185ADB7DA}"/>
    <dgm:cxn modelId="{0FF987ED-98FE-4441-9486-C52492A2CEBC}" type="presOf" srcId="{D255B5ED-2E23-4F1E-81A8-08D376FF7B72}" destId="{3204AF5F-1966-422D-A48E-31A65D6174F6}" srcOrd="0" destOrd="0" presId="urn:microsoft.com/office/officeart/2005/8/layout/lProcess3"/>
    <dgm:cxn modelId="{469D161D-EEFC-4C83-8058-01244182888A}" type="presOf" srcId="{7FE16E3D-4199-4F74-8C4C-425ACDE6C750}" destId="{09D2111C-D567-4A18-BDBE-D90B32F67C48}" srcOrd="0" destOrd="0" presId="urn:microsoft.com/office/officeart/2005/8/layout/lProcess3"/>
    <dgm:cxn modelId="{8F76F1C3-150F-467B-8A74-9B6FC98AFCA7}" type="presOf" srcId="{75902199-0835-4EA9-B189-91AB78FB1D49}" destId="{4314DACF-3B00-4091-80B0-C59D76E86ED0}" srcOrd="0" destOrd="0" presId="urn:microsoft.com/office/officeart/2005/8/layout/lProcess3"/>
    <dgm:cxn modelId="{DA7DA09D-12C8-49B1-8563-DBAB7365C630}" srcId="{D255B5ED-2E23-4F1E-81A8-08D376FF7B72}" destId="{7FE16E3D-4199-4F74-8C4C-425ACDE6C750}" srcOrd="0" destOrd="0" parTransId="{EA23DABB-D4DB-4A30-93A7-E48C33147656}" sibTransId="{EC606440-A9B4-4B9C-9C3D-CBFF367323BC}"/>
    <dgm:cxn modelId="{4AB35FEE-FE92-4F36-9B75-9A7D6F755BE7}" type="presParOf" srcId="{3204AF5F-1966-422D-A48E-31A65D6174F6}" destId="{76A6446B-C7C4-4040-A742-FF07EB71BEB1}" srcOrd="0" destOrd="0" presId="urn:microsoft.com/office/officeart/2005/8/layout/lProcess3"/>
    <dgm:cxn modelId="{9EBF8635-EFC8-4709-9E83-1BFC26EF3E39}" type="presParOf" srcId="{76A6446B-C7C4-4040-A742-FF07EB71BEB1}" destId="{09D2111C-D567-4A18-BDBE-D90B32F67C48}" srcOrd="0" destOrd="0" presId="urn:microsoft.com/office/officeart/2005/8/layout/lProcess3"/>
    <dgm:cxn modelId="{3AB17264-AADB-4620-B290-644AC2DC8C86}" type="presParOf" srcId="{3204AF5F-1966-422D-A48E-31A65D6174F6}" destId="{F9FB2671-5ECE-4984-945D-21E7A46E5F29}" srcOrd="1" destOrd="0" presId="urn:microsoft.com/office/officeart/2005/8/layout/lProcess3"/>
    <dgm:cxn modelId="{C64DF15E-CB6F-46F8-95BF-2403E0DD9342}" type="presParOf" srcId="{3204AF5F-1966-422D-A48E-31A65D6174F6}" destId="{949DB306-A481-469B-B3B3-05A3B0C671C6}" srcOrd="2" destOrd="0" presId="urn:microsoft.com/office/officeart/2005/8/layout/lProcess3"/>
    <dgm:cxn modelId="{6A6B2667-12CB-4D4F-8AFD-7B17169A0E39}" type="presParOf" srcId="{949DB306-A481-469B-B3B3-05A3B0C671C6}" destId="{4314DACF-3B00-4091-80B0-C59D76E86ED0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55B5ED-2E23-4F1E-81A8-08D376FF7B72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021EBB-1881-47C7-A422-C8585B3EEAD9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– это направление пациента врачом на лечение в стационар при наличии показаний (в случае выявления) хронических заболеваний и неопасных для жизни состояний, не требующих экстренного врачебного вмешательства. </a:t>
          </a:r>
          <a:endParaRPr lang="ru-RU" dirty="0">
            <a:solidFill>
              <a:schemeClr val="tx1"/>
            </a:solidFill>
          </a:endParaRPr>
        </a:p>
      </dgm:t>
    </dgm:pt>
    <dgm:pt modelId="{B4811901-307C-443A-B0A0-B0E5F0507929}" type="parTrans" cxnId="{273FCB95-8410-47AA-8E93-F62D0CEF17D9}">
      <dgm:prSet/>
      <dgm:spPr/>
      <dgm:t>
        <a:bodyPr/>
        <a:lstStyle/>
        <a:p>
          <a:endParaRPr lang="ru-RU"/>
        </a:p>
      </dgm:t>
    </dgm:pt>
    <dgm:pt modelId="{B2F30356-4DC0-477E-B0F8-1DE81E79604A}" type="sibTrans" cxnId="{273FCB95-8410-47AA-8E93-F62D0CEF17D9}">
      <dgm:prSet/>
      <dgm:spPr/>
      <dgm:t>
        <a:bodyPr/>
        <a:lstStyle/>
        <a:p>
          <a:endParaRPr lang="ru-RU"/>
        </a:p>
      </dgm:t>
    </dgm:pt>
    <dgm:pt modelId="{7FE16E3D-4199-4F74-8C4C-425ACDE6C750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Плановая госпитализация  на получение СМП за пределы Карагандинской области в условиях научных центров, институтов осуществляется через портал Бюро госпитализации.</a:t>
          </a:r>
          <a:endParaRPr lang="ru-RU" dirty="0">
            <a:solidFill>
              <a:schemeClr val="tx1"/>
            </a:solidFill>
          </a:endParaRPr>
        </a:p>
      </dgm:t>
    </dgm:pt>
    <dgm:pt modelId="{EA23DABB-D4DB-4A30-93A7-E48C33147656}" type="parTrans" cxnId="{DA7DA09D-12C8-49B1-8563-DBAB7365C630}">
      <dgm:prSet/>
      <dgm:spPr/>
      <dgm:t>
        <a:bodyPr/>
        <a:lstStyle/>
        <a:p>
          <a:endParaRPr lang="ru-RU"/>
        </a:p>
      </dgm:t>
    </dgm:pt>
    <dgm:pt modelId="{EC606440-A9B4-4B9C-9C3D-CBFF367323BC}" type="sibTrans" cxnId="{DA7DA09D-12C8-49B1-8563-DBAB7365C630}">
      <dgm:prSet/>
      <dgm:spPr/>
      <dgm:t>
        <a:bodyPr/>
        <a:lstStyle/>
        <a:p>
          <a:endParaRPr lang="ru-RU"/>
        </a:p>
      </dgm:t>
    </dgm:pt>
    <dgm:pt modelId="{75902199-0835-4EA9-B189-91AB78FB1D49}">
      <dgm:prSet/>
      <dgm:spPr/>
      <dgm:t>
        <a:bodyPr/>
        <a:lstStyle/>
        <a:p>
          <a:pPr rtl="0"/>
          <a:r>
            <a:rPr lang="ru-RU" b="0" dirty="0" smtClean="0">
              <a:solidFill>
                <a:schemeClr val="tx1"/>
              </a:solidFill>
            </a:rPr>
            <a:t>Плановая госпитализация  на получение ВТМУ в стационарах Карагандинской области через портал Бюро госпитализации поликлиники (ПМСП, ЦРБ, ЦБ, СВА)</a:t>
          </a:r>
          <a:endParaRPr lang="ru-RU" b="0" dirty="0">
            <a:solidFill>
              <a:schemeClr val="tx1"/>
            </a:solidFill>
          </a:endParaRPr>
        </a:p>
      </dgm:t>
    </dgm:pt>
    <dgm:pt modelId="{25151A8C-5BE4-406B-B0F7-A9D0A8FECA43}" type="parTrans" cxnId="{E56FD966-355A-4377-804A-A5DFB99A4E42}">
      <dgm:prSet/>
      <dgm:spPr/>
      <dgm:t>
        <a:bodyPr/>
        <a:lstStyle/>
        <a:p>
          <a:endParaRPr lang="ru-RU"/>
        </a:p>
      </dgm:t>
    </dgm:pt>
    <dgm:pt modelId="{4FA336EB-21FF-45CF-B3EB-6E4185ADB7DA}" type="sibTrans" cxnId="{E56FD966-355A-4377-804A-A5DFB99A4E42}">
      <dgm:prSet/>
      <dgm:spPr/>
      <dgm:t>
        <a:bodyPr/>
        <a:lstStyle/>
        <a:p>
          <a:endParaRPr lang="ru-RU"/>
        </a:p>
      </dgm:t>
    </dgm:pt>
    <dgm:pt modelId="{3204AF5F-1966-422D-A48E-31A65D6174F6}" type="pres">
      <dgm:prSet presAssocID="{D255B5ED-2E23-4F1E-81A8-08D376FF7B7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83BCE09-2E61-4132-B87A-37435B0C1535}" type="pres">
      <dgm:prSet presAssocID="{F4021EBB-1881-47C7-A422-C8585B3EEAD9}" presName="horFlow" presStyleCnt="0"/>
      <dgm:spPr/>
    </dgm:pt>
    <dgm:pt modelId="{41C2F6E4-9C80-4C8B-ABB4-ADC8AA7094FF}" type="pres">
      <dgm:prSet presAssocID="{F4021EBB-1881-47C7-A422-C8585B3EEAD9}" presName="bigChev" presStyleLbl="node1" presStyleIdx="0" presStyleCnt="3" custScaleX="289251"/>
      <dgm:spPr/>
      <dgm:t>
        <a:bodyPr/>
        <a:lstStyle/>
        <a:p>
          <a:endParaRPr lang="ru-RU"/>
        </a:p>
      </dgm:t>
    </dgm:pt>
    <dgm:pt modelId="{75E214B6-5C12-47C9-8AF8-58A41B468277}" type="pres">
      <dgm:prSet presAssocID="{F4021EBB-1881-47C7-A422-C8585B3EEAD9}" presName="vSp" presStyleCnt="0"/>
      <dgm:spPr/>
    </dgm:pt>
    <dgm:pt modelId="{76A6446B-C7C4-4040-A742-FF07EB71BEB1}" type="pres">
      <dgm:prSet presAssocID="{7FE16E3D-4199-4F74-8C4C-425ACDE6C750}" presName="horFlow" presStyleCnt="0"/>
      <dgm:spPr/>
    </dgm:pt>
    <dgm:pt modelId="{09D2111C-D567-4A18-BDBE-D90B32F67C48}" type="pres">
      <dgm:prSet presAssocID="{7FE16E3D-4199-4F74-8C4C-425ACDE6C750}" presName="bigChev" presStyleLbl="node1" presStyleIdx="1" presStyleCnt="3" custScaleX="290909"/>
      <dgm:spPr/>
      <dgm:t>
        <a:bodyPr/>
        <a:lstStyle/>
        <a:p>
          <a:endParaRPr lang="ru-RU"/>
        </a:p>
      </dgm:t>
    </dgm:pt>
    <dgm:pt modelId="{F9FB2671-5ECE-4984-945D-21E7A46E5F29}" type="pres">
      <dgm:prSet presAssocID="{7FE16E3D-4199-4F74-8C4C-425ACDE6C750}" presName="vSp" presStyleCnt="0"/>
      <dgm:spPr/>
    </dgm:pt>
    <dgm:pt modelId="{949DB306-A481-469B-B3B3-05A3B0C671C6}" type="pres">
      <dgm:prSet presAssocID="{75902199-0835-4EA9-B189-91AB78FB1D49}" presName="horFlow" presStyleCnt="0"/>
      <dgm:spPr/>
    </dgm:pt>
    <dgm:pt modelId="{4314DACF-3B00-4091-80B0-C59D76E86ED0}" type="pres">
      <dgm:prSet presAssocID="{75902199-0835-4EA9-B189-91AB78FB1D49}" presName="bigChev" presStyleLbl="node1" presStyleIdx="2" presStyleCnt="3" custScaleX="290909"/>
      <dgm:spPr/>
      <dgm:t>
        <a:bodyPr/>
        <a:lstStyle/>
        <a:p>
          <a:endParaRPr lang="ru-RU"/>
        </a:p>
      </dgm:t>
    </dgm:pt>
  </dgm:ptLst>
  <dgm:cxnLst>
    <dgm:cxn modelId="{04694090-94D6-4461-93EA-91F54D42B6FB}" type="presOf" srcId="{75902199-0835-4EA9-B189-91AB78FB1D49}" destId="{4314DACF-3B00-4091-80B0-C59D76E86ED0}" srcOrd="0" destOrd="0" presId="urn:microsoft.com/office/officeart/2005/8/layout/lProcess3"/>
    <dgm:cxn modelId="{4F5D75C6-5490-4352-8A37-BBE45BC8C44D}" type="presOf" srcId="{7FE16E3D-4199-4F74-8C4C-425ACDE6C750}" destId="{09D2111C-D567-4A18-BDBE-D90B32F67C48}" srcOrd="0" destOrd="0" presId="urn:microsoft.com/office/officeart/2005/8/layout/lProcess3"/>
    <dgm:cxn modelId="{273FCB95-8410-47AA-8E93-F62D0CEF17D9}" srcId="{D255B5ED-2E23-4F1E-81A8-08D376FF7B72}" destId="{F4021EBB-1881-47C7-A422-C8585B3EEAD9}" srcOrd="0" destOrd="0" parTransId="{B4811901-307C-443A-B0A0-B0E5F0507929}" sibTransId="{B2F30356-4DC0-477E-B0F8-1DE81E79604A}"/>
    <dgm:cxn modelId="{AEBB51B5-331C-4A84-B37D-29DD97EC02FB}" type="presOf" srcId="{D255B5ED-2E23-4F1E-81A8-08D376FF7B72}" destId="{3204AF5F-1966-422D-A48E-31A65D6174F6}" srcOrd="0" destOrd="0" presId="urn:microsoft.com/office/officeart/2005/8/layout/lProcess3"/>
    <dgm:cxn modelId="{E56FD966-355A-4377-804A-A5DFB99A4E42}" srcId="{D255B5ED-2E23-4F1E-81A8-08D376FF7B72}" destId="{75902199-0835-4EA9-B189-91AB78FB1D49}" srcOrd="2" destOrd="0" parTransId="{25151A8C-5BE4-406B-B0F7-A9D0A8FECA43}" sibTransId="{4FA336EB-21FF-45CF-B3EB-6E4185ADB7DA}"/>
    <dgm:cxn modelId="{B34FFE39-47F6-453C-ACB8-790B69A97A1B}" type="presOf" srcId="{F4021EBB-1881-47C7-A422-C8585B3EEAD9}" destId="{41C2F6E4-9C80-4C8B-ABB4-ADC8AA7094FF}" srcOrd="0" destOrd="0" presId="urn:microsoft.com/office/officeart/2005/8/layout/lProcess3"/>
    <dgm:cxn modelId="{DA7DA09D-12C8-49B1-8563-DBAB7365C630}" srcId="{D255B5ED-2E23-4F1E-81A8-08D376FF7B72}" destId="{7FE16E3D-4199-4F74-8C4C-425ACDE6C750}" srcOrd="1" destOrd="0" parTransId="{EA23DABB-D4DB-4A30-93A7-E48C33147656}" sibTransId="{EC606440-A9B4-4B9C-9C3D-CBFF367323BC}"/>
    <dgm:cxn modelId="{8721AE96-0B2D-49B4-AC49-601FD71330E4}" type="presParOf" srcId="{3204AF5F-1966-422D-A48E-31A65D6174F6}" destId="{083BCE09-2E61-4132-B87A-37435B0C1535}" srcOrd="0" destOrd="0" presId="urn:microsoft.com/office/officeart/2005/8/layout/lProcess3"/>
    <dgm:cxn modelId="{97276B0C-8692-4C00-96DD-3C000E3DBBA9}" type="presParOf" srcId="{083BCE09-2E61-4132-B87A-37435B0C1535}" destId="{41C2F6E4-9C80-4C8B-ABB4-ADC8AA7094FF}" srcOrd="0" destOrd="0" presId="urn:microsoft.com/office/officeart/2005/8/layout/lProcess3"/>
    <dgm:cxn modelId="{4FE218D4-07E3-46E9-A466-7BAA4E6FECDA}" type="presParOf" srcId="{3204AF5F-1966-422D-A48E-31A65D6174F6}" destId="{75E214B6-5C12-47C9-8AF8-58A41B468277}" srcOrd="1" destOrd="0" presId="urn:microsoft.com/office/officeart/2005/8/layout/lProcess3"/>
    <dgm:cxn modelId="{5278DA24-DECB-47FF-8E5D-40F95A6046F3}" type="presParOf" srcId="{3204AF5F-1966-422D-A48E-31A65D6174F6}" destId="{76A6446B-C7C4-4040-A742-FF07EB71BEB1}" srcOrd="2" destOrd="0" presId="urn:microsoft.com/office/officeart/2005/8/layout/lProcess3"/>
    <dgm:cxn modelId="{9530E669-1E94-448F-B05C-72E84B01F630}" type="presParOf" srcId="{76A6446B-C7C4-4040-A742-FF07EB71BEB1}" destId="{09D2111C-D567-4A18-BDBE-D90B32F67C48}" srcOrd="0" destOrd="0" presId="urn:microsoft.com/office/officeart/2005/8/layout/lProcess3"/>
    <dgm:cxn modelId="{18385EC9-860A-4108-AC42-798C5EBADE5B}" type="presParOf" srcId="{3204AF5F-1966-422D-A48E-31A65D6174F6}" destId="{F9FB2671-5ECE-4984-945D-21E7A46E5F29}" srcOrd="3" destOrd="0" presId="urn:microsoft.com/office/officeart/2005/8/layout/lProcess3"/>
    <dgm:cxn modelId="{BAD2791B-0B64-4251-BF3F-864B5F88A32F}" type="presParOf" srcId="{3204AF5F-1966-422D-A48E-31A65D6174F6}" destId="{949DB306-A481-469B-B3B3-05A3B0C671C6}" srcOrd="4" destOrd="0" presId="urn:microsoft.com/office/officeart/2005/8/layout/lProcess3"/>
    <dgm:cxn modelId="{924D830E-3DA4-4D17-AA91-47F36E19AEBA}" type="presParOf" srcId="{949DB306-A481-469B-B3B3-05A3B0C671C6}" destId="{4314DACF-3B00-4091-80B0-C59D76E86ED0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2111C-D567-4A18-BDBE-D90B32F67C48}">
      <dsp:nvSpPr>
        <dsp:cNvPr id="0" name=""/>
        <dsp:cNvSpPr/>
      </dsp:nvSpPr>
      <dsp:spPr>
        <a:xfrm>
          <a:off x="0" y="0"/>
          <a:ext cx="9545186" cy="1691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solidFill>
                <a:schemeClr val="tx1"/>
              </a:solidFill>
            </a:rPr>
            <a:t>Плановая госпитализация  на получение ВТМУ за пределы Карагандинской области в условиях научных центров, институтов через портал Бюро госпитализации ВТМУ  УЗКО.</a:t>
          </a:r>
          <a:endParaRPr lang="ru-RU" sz="3100" kern="1200" dirty="0">
            <a:solidFill>
              <a:schemeClr val="tx1"/>
            </a:solidFill>
          </a:endParaRPr>
        </a:p>
      </dsp:txBody>
      <dsp:txXfrm>
        <a:off x="845981" y="0"/>
        <a:ext cx="7853224" cy="1691962"/>
      </dsp:txXfrm>
    </dsp:sp>
    <dsp:sp modelId="{4314DACF-3B00-4091-80B0-C59D76E86ED0}">
      <dsp:nvSpPr>
        <dsp:cNvPr id="0" name=""/>
        <dsp:cNvSpPr/>
      </dsp:nvSpPr>
      <dsp:spPr>
        <a:xfrm>
          <a:off x="1" y="2076781"/>
          <a:ext cx="9545186" cy="18135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0" kern="1200" dirty="0" smtClean="0">
              <a:solidFill>
                <a:schemeClr val="tx1"/>
              </a:solidFill>
            </a:rPr>
            <a:t>Направление на дорогостоящие виды исследования – МРТ, КТ, ПЦР</a:t>
          </a:r>
          <a:endParaRPr lang="ru-RU" sz="3100" b="0" kern="1200" dirty="0">
            <a:solidFill>
              <a:schemeClr val="tx1"/>
            </a:solidFill>
          </a:endParaRPr>
        </a:p>
      </dsp:txBody>
      <dsp:txXfrm>
        <a:off x="906756" y="2076781"/>
        <a:ext cx="7731677" cy="1813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2F6E4-9C80-4C8B-ABB4-ADC8AA7094FF}">
      <dsp:nvSpPr>
        <dsp:cNvPr id="0" name=""/>
        <dsp:cNvSpPr/>
      </dsp:nvSpPr>
      <dsp:spPr>
        <a:xfrm>
          <a:off x="1" y="137649"/>
          <a:ext cx="9490784" cy="13124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– это направление пациента врачом на лечение в стационар при наличии показаний (в случае выявления) хронических заболеваний и неопасных для жизни состояний, не требующих экстренного врачебного вмешательства. 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656233" y="137649"/>
        <a:ext cx="8178321" cy="1312463"/>
      </dsp:txXfrm>
    </dsp:sp>
    <dsp:sp modelId="{09D2111C-D567-4A18-BDBE-D90B32F67C48}">
      <dsp:nvSpPr>
        <dsp:cNvPr id="0" name=""/>
        <dsp:cNvSpPr/>
      </dsp:nvSpPr>
      <dsp:spPr>
        <a:xfrm>
          <a:off x="1" y="1633858"/>
          <a:ext cx="9545186" cy="13124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Плановая госпитализация  на получение СМП за пределы Карагандинской области в условиях научных центров, институтов осуществляется через портал Бюро госпитализации.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656233" y="1633858"/>
        <a:ext cx="8232723" cy="1312463"/>
      </dsp:txXfrm>
    </dsp:sp>
    <dsp:sp modelId="{4314DACF-3B00-4091-80B0-C59D76E86ED0}">
      <dsp:nvSpPr>
        <dsp:cNvPr id="0" name=""/>
        <dsp:cNvSpPr/>
      </dsp:nvSpPr>
      <dsp:spPr>
        <a:xfrm>
          <a:off x="1" y="3130066"/>
          <a:ext cx="9545186" cy="13124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solidFill>
                <a:schemeClr val="tx1"/>
              </a:solidFill>
            </a:rPr>
            <a:t>Плановая госпитализация  на получение ВТМУ в стационарах Карагандинской области через портал Бюро госпитализации поликлиники (ПМСП, ЦРБ, ЦБ, СВА)</a:t>
          </a:r>
          <a:endParaRPr lang="ru-RU" sz="2400" b="0" kern="1200" dirty="0">
            <a:solidFill>
              <a:schemeClr val="tx1"/>
            </a:solidFill>
          </a:endParaRPr>
        </a:p>
      </dsp:txBody>
      <dsp:txXfrm>
        <a:off x="656233" y="3130066"/>
        <a:ext cx="8232723" cy="1312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59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1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9280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299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71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68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27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27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1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81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336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62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94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90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45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58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8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9C%D0%A0%D0%A2%20%D1%81%D0%BF%D0%B8%D0%BD%D0%BD%D0%BE%D0%B3%D0%BE%20%D0%BC%D0%BE%D0%B7%D0%B3%D0%B0%20%D0%B2%20%D0%BD%D0%B5%D0%B2%D1%80%D0%BE%D0%BB%D0%BE%D0%B3%D0%B8%D0%B8&amp;img_url=http://is-med.com/_pu/7/02198493.jpg&amp;pos=10&amp;uinfo=ww-1423-wh-805-fw-1198-fh-598-pd-1&amp;rpt=simag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images.yandex.ru/yandsearch?text=%D0%BC%D1%80%D1%82%20%D1%81%D0%BF%D0%B8%D0%BD%D0%BD%D0%BE%D0%B3%D0%BE%20%20%D0%BC%D0%BE%D0%B7%D0%B3%D0%B0%20%D1%83%20%D0%B4%D0%B5%D1%82%D0%B5%D0%B9&amp;pos=6&amp;uinfo=ww-1423-wh-805-fw-1198-fh-598-pd-1&amp;rpt=simage&amp;img_url=http://www.minclinic.ru/pics/vertebral/Conus%20medullaris%20AVM,%20fed%20from%20several%20arteries.jpg" TargetMode="Externa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dilet.zan.kz/rus/docs/P090002136_#z6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bmcudp.kz/ru/" TargetMode="External"/><Relationship Id="rId3" Type="http://schemas.openxmlformats.org/officeDocument/2006/relationships/hyperlink" Target="https://company.medelement.com/" TargetMode="External"/><Relationship Id="rId7" Type="http://schemas.openxmlformats.org/officeDocument/2006/relationships/hyperlink" Target="http://hospitalcenter.kz/ru/" TargetMode="External"/><Relationship Id="rId2" Type="http://schemas.openxmlformats.org/officeDocument/2006/relationships/hyperlink" Target="http://heartcenter.kz/ru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eyeinstastana.kz/" TargetMode="External"/><Relationship Id="rId5" Type="http://schemas.openxmlformats.org/officeDocument/2006/relationships/hyperlink" Target="http://www.neuroclinic.kz/" TargetMode="External"/><Relationship Id="rId4" Type="http://schemas.openxmlformats.org/officeDocument/2006/relationships/hyperlink" Target="http://www.nnmc.kz/" TargetMode="External"/><Relationship Id="rId9" Type="http://schemas.openxmlformats.org/officeDocument/2006/relationships/hyperlink" Target="http://www.niito.kz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ncagip.kz/contact.html" TargetMode="External"/><Relationship Id="rId3" Type="http://schemas.openxmlformats.org/officeDocument/2006/relationships/hyperlink" Target="http://www.nnch.kz/ru/" TargetMode="External"/><Relationship Id="rId7" Type="http://schemas.openxmlformats.org/officeDocument/2006/relationships/hyperlink" Target="http://www.pediatria.kz/index.php" TargetMode="External"/><Relationship Id="rId2" Type="http://schemas.openxmlformats.org/officeDocument/2006/relationships/hyperlink" Target="http://urology.kz/ru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onco.kz/" TargetMode="External"/><Relationship Id="rId5" Type="http://schemas.openxmlformats.org/officeDocument/2006/relationships/hyperlink" Target="http://cpzalmaty.kz/" TargetMode="External"/><Relationship Id="rId10" Type="http://schemas.openxmlformats.org/officeDocument/2006/relationships/hyperlink" Target="https://company.medelement.com/%25" TargetMode="External"/><Relationship Id="rId4" Type="http://schemas.openxmlformats.org/officeDocument/2006/relationships/hyperlink" Target="http://www.ncvb.kz/" TargetMode="External"/><Relationship Id="rId9" Type="http://schemas.openxmlformats.org/officeDocument/2006/relationships/hyperlink" Target="https://aksay.kaznmu.k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Бюро госпитализации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819" y="0"/>
            <a:ext cx="82881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73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88123" y="281353"/>
            <a:ext cx="8147540" cy="668215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Республиканский клинический госпиталь г.г.Астаны, Алматы (РКГИОВ)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87568" y="1031631"/>
            <a:ext cx="11242432" cy="55684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Перечень документов: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1.Выписка </a:t>
            </a:r>
            <a:r>
              <a:rPr lang="ru-RU" sz="1800" dirty="0">
                <a:solidFill>
                  <a:schemeClr val="tx1"/>
                </a:solidFill>
              </a:rPr>
              <a:t>из амбулаторной карты пациента (форма 027/у, утвержденного приказом и.о. МЗРК 23.11.2010г. №907) с печатью и подписью профильного заместителя руководителя медицинской организации, заведующей отделением, лечащего врача с результатами всех анализов и диагностических исследований;</a:t>
            </a:r>
          </a:p>
          <a:p>
            <a:r>
              <a:rPr lang="ru-RU" sz="1800" b="1" cap="all" dirty="0" smtClean="0">
                <a:solidFill>
                  <a:schemeClr val="tx1"/>
                </a:solidFill>
              </a:rPr>
              <a:t>2.</a:t>
            </a:r>
            <a:r>
              <a:rPr lang="ru-RU" sz="1800" dirty="0">
                <a:solidFill>
                  <a:schemeClr val="tx1"/>
                </a:solidFill>
              </a:rPr>
              <a:t> Копия удостоверения личности </a:t>
            </a:r>
            <a:r>
              <a:rPr lang="ru-RU" sz="1800" dirty="0" smtClean="0">
                <a:solidFill>
                  <a:schemeClr val="tx1"/>
                </a:solidFill>
              </a:rPr>
              <a:t>пациента, копия документа удостоверяющего категорию льготности.</a:t>
            </a:r>
            <a:endParaRPr lang="ru-RU" sz="1800" dirty="0">
              <a:solidFill>
                <a:schemeClr val="tx1"/>
              </a:solidFill>
            </a:endParaRPr>
          </a:p>
          <a:p>
            <a:endParaRPr lang="ru-RU" b="1" cap="all" dirty="0" smtClean="0">
              <a:solidFill>
                <a:schemeClr val="tx1"/>
              </a:solidFill>
            </a:endParaRPr>
          </a:p>
          <a:p>
            <a:pPr algn="ctr"/>
            <a:r>
              <a:rPr lang="ru-RU" b="1" cap="all" dirty="0" smtClean="0">
                <a:solidFill>
                  <a:schemeClr val="tx1"/>
                </a:solidFill>
              </a:rPr>
              <a:t>Категория льготности при направлении в  РКГИОВ:</a:t>
            </a:r>
          </a:p>
          <a:p>
            <a:pPr algn="just"/>
            <a:r>
              <a:rPr lang="ru-RU" sz="1400" b="1" cap="all" dirty="0" smtClean="0">
                <a:solidFill>
                  <a:schemeClr val="tx2"/>
                </a:solidFill>
              </a:rPr>
              <a:t>1.</a:t>
            </a:r>
            <a:r>
              <a:rPr lang="ru-RU" sz="1400" b="1" cap="all" dirty="0" smtClean="0">
                <a:solidFill>
                  <a:schemeClr val="tx1"/>
                </a:solidFill>
              </a:rPr>
              <a:t>участники, инвалиды </a:t>
            </a:r>
            <a:r>
              <a:rPr lang="ru-RU" sz="1400" b="1" cap="all" dirty="0">
                <a:solidFill>
                  <a:schemeClr val="tx1"/>
                </a:solidFill>
              </a:rPr>
              <a:t>Великой Отечественной войны </a:t>
            </a:r>
            <a:r>
              <a:rPr lang="ru-RU" sz="1400" b="1" cap="all" dirty="0" smtClean="0">
                <a:solidFill>
                  <a:schemeClr val="tx1"/>
                </a:solidFill>
              </a:rPr>
              <a:t>и лица, </a:t>
            </a:r>
            <a:r>
              <a:rPr lang="ru-RU" sz="1400" b="1" cap="all" dirty="0">
                <a:solidFill>
                  <a:schemeClr val="tx1"/>
                </a:solidFill>
              </a:rPr>
              <a:t>приравненных к </a:t>
            </a:r>
            <a:r>
              <a:rPr lang="ru-RU" sz="1400" b="1" cap="all" dirty="0" smtClean="0">
                <a:solidFill>
                  <a:schemeClr val="tx1"/>
                </a:solidFill>
              </a:rPr>
              <a:t>ним;</a:t>
            </a:r>
          </a:p>
          <a:p>
            <a:pPr algn="just"/>
            <a:r>
              <a:rPr lang="ru-RU" sz="1400" b="1" cap="all" dirty="0" smtClean="0">
                <a:solidFill>
                  <a:schemeClr val="tx1"/>
                </a:solidFill>
              </a:rPr>
              <a:t>2.ВОЙНЫ-ИНТЕРНАЦИОНАЛИСТЫ</a:t>
            </a:r>
          </a:p>
          <a:p>
            <a:pPr algn="just"/>
            <a:r>
              <a:rPr lang="ru-RU" sz="1400" b="1" cap="all" dirty="0" smtClean="0">
                <a:solidFill>
                  <a:schemeClr val="tx1"/>
                </a:solidFill>
              </a:rPr>
              <a:t>3.Ликвидаторы чернобыльской аварии</a:t>
            </a:r>
          </a:p>
          <a:p>
            <a:pPr algn="just"/>
            <a:r>
              <a:rPr lang="ru-RU" sz="1400" b="1" cap="all" dirty="0" smtClean="0">
                <a:solidFill>
                  <a:schemeClr val="tx1"/>
                </a:solidFill>
              </a:rPr>
              <a:t>4.Лица проживавшие на территории семипалатинского полигона</a:t>
            </a:r>
          </a:p>
          <a:p>
            <a:pPr algn="just"/>
            <a:r>
              <a:rPr lang="ru-RU" sz="1400" b="1" cap="all" dirty="0" smtClean="0">
                <a:solidFill>
                  <a:schemeClr val="tx1"/>
                </a:solidFill>
              </a:rPr>
              <a:t> </a:t>
            </a:r>
            <a:endParaRPr lang="ru-RU" sz="1400" b="1" cap="all" dirty="0">
              <a:solidFill>
                <a:schemeClr val="tx1"/>
              </a:solidFill>
            </a:endParaRPr>
          </a:p>
          <a:p>
            <a:pPr algn="ctr"/>
            <a:r>
              <a:rPr lang="ru-RU" b="1" cap="all" dirty="0">
                <a:solidFill>
                  <a:schemeClr val="tx1"/>
                </a:solidFill>
              </a:rPr>
              <a:t> </a:t>
            </a:r>
            <a:endParaRPr lang="ru-RU" b="1" cap="all" dirty="0" smtClean="0">
              <a:solidFill>
                <a:schemeClr val="tx1"/>
              </a:solidFill>
            </a:endParaRPr>
          </a:p>
          <a:p>
            <a:endParaRPr lang="ru-RU" b="1" cap="all" dirty="0">
              <a:solidFill>
                <a:schemeClr val="tx1"/>
              </a:solidFill>
            </a:endParaRPr>
          </a:p>
          <a:p>
            <a:endParaRPr lang="ru-RU" b="1" cap="all" dirty="0" smtClean="0">
              <a:solidFill>
                <a:schemeClr val="tx1"/>
              </a:solidFill>
            </a:endParaRPr>
          </a:p>
          <a:p>
            <a:endParaRPr lang="ru-RU" b="1" cap="all" dirty="0">
              <a:solidFill>
                <a:schemeClr val="tx1"/>
              </a:solidFill>
            </a:endParaRPr>
          </a:p>
          <a:p>
            <a:endParaRPr lang="ru-RU" b="1" cap="all" dirty="0" smtClean="0">
              <a:solidFill>
                <a:schemeClr val="tx1"/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47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2400" y="386862"/>
            <a:ext cx="10902462" cy="9261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tx1"/>
                </a:solidFill>
              </a:rPr>
              <a:t/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>
                <a:solidFill>
                  <a:schemeClr val="tx1"/>
                </a:solidFill>
              </a:rPr>
              <a:t/>
            </a:r>
            <a:br>
              <a:rPr lang="ru-RU" sz="2700" b="1" dirty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ПРАВИЛА  оплаты </a:t>
            </a:r>
            <a:r>
              <a:rPr lang="ru-RU" sz="2700" b="1" dirty="0">
                <a:solidFill>
                  <a:schemeClr val="tx1"/>
                </a:solidFill>
              </a:rPr>
              <a:t>стоимости проезда больных, направляемых по </a:t>
            </a:r>
            <a:r>
              <a:rPr lang="ru-RU" sz="2700" b="1" dirty="0" smtClean="0">
                <a:solidFill>
                  <a:schemeClr val="tx1"/>
                </a:solidFill>
              </a:rPr>
              <a:t>направлению УЗКО в </a:t>
            </a:r>
            <a:r>
              <a:rPr lang="ru-RU" sz="2700" b="1" dirty="0">
                <a:solidFill>
                  <a:schemeClr val="tx1"/>
                </a:solidFill>
              </a:rPr>
              <a:t>пределах Республики Казахстан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50985" y="1441938"/>
            <a:ext cx="10961077" cy="5064370"/>
          </a:xfrm>
        </p:spPr>
        <p:txBody>
          <a:bodyPr>
            <a:normAutofit/>
          </a:bodyPr>
          <a:lstStyle/>
          <a:p>
            <a:pPr fontAlgn="base"/>
            <a:r>
              <a:rPr lang="ru-RU" b="1" dirty="0">
                <a:solidFill>
                  <a:schemeClr val="tx1"/>
                </a:solidFill>
              </a:rPr>
              <a:t>    </a:t>
            </a:r>
          </a:p>
          <a:p>
            <a:endParaRPr lang="ru-RU" sz="2300" b="1" dirty="0" smtClean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9969" y="1166336"/>
            <a:ext cx="104569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Возмещение проезда пациентам и сопровождающим лицам проводится согласно Решению</a:t>
            </a:r>
          </a:p>
          <a:p>
            <a:pPr algn="ctr"/>
            <a:r>
              <a:rPr lang="ru-RU" b="1" dirty="0" smtClean="0"/>
              <a:t>XХI </a:t>
            </a:r>
            <a:r>
              <a:rPr lang="ru-RU" b="1" dirty="0"/>
              <a:t>сессии Карагандинского областного маслихата от 12 декабря 2009 года N 266. Зарегистрировано Департаментом юстиции Карагандинской области 11 января 2010 года N 1875</a:t>
            </a:r>
          </a:p>
          <a:p>
            <a:r>
              <a:rPr lang="ru-RU" dirty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3754" y="2385755"/>
            <a:ext cx="10761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1.Пациентам направленным через УЗКО предоставлено </a:t>
            </a:r>
            <a:r>
              <a:rPr lang="ru-RU" dirty="0"/>
              <a:t>право бесплатного или льготного проезда (туда и обратно) из средств местного бюджета одному лицу, сопровождающему больного в размере 100 процентов от стоимости проезда при наличии рекомендаций по сопровождению </a:t>
            </a:r>
            <a:r>
              <a:rPr lang="ru-RU" b="1" u="sng" dirty="0"/>
              <a:t>в справке врачебно-консультационной комиссии.   </a:t>
            </a:r>
            <a:endParaRPr lang="ru-RU" b="1" u="sng" dirty="0" smtClean="0"/>
          </a:p>
          <a:p>
            <a:endParaRPr lang="ru-RU" dirty="0" smtClean="0"/>
          </a:p>
          <a:p>
            <a:r>
              <a:rPr lang="ru-RU" dirty="0" smtClean="0"/>
              <a:t>2. </a:t>
            </a:r>
            <a:r>
              <a:rPr lang="ru-RU" dirty="0"/>
              <a:t>Оплату стоимости проезда больного и лица сопровождающего на лечение, </a:t>
            </a:r>
            <a:r>
              <a:rPr lang="ru-RU" dirty="0" smtClean="0"/>
              <a:t>производится </a:t>
            </a:r>
            <a:r>
              <a:rPr lang="ru-RU" dirty="0"/>
              <a:t>на основании направления, выдаваемого управлением здравоохранения Карагандинской области, на железнодорожном транспорте - по тарифу плацкартного вагона (кроме скорого "Тұлпар"), на междугородном автомобильном транспорте - по фактической стоимости проезда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3.Оплата производится по предоставлении пациентам в бухгалтерии ПМСП:</a:t>
            </a:r>
          </a:p>
          <a:p>
            <a:r>
              <a:rPr lang="ru-RU" dirty="0" smtClean="0"/>
              <a:t>-направления УЗКО;</a:t>
            </a:r>
          </a:p>
          <a:p>
            <a:r>
              <a:rPr lang="ru-RU" dirty="0" smtClean="0"/>
              <a:t>-проездных билетов в оба конца;</a:t>
            </a:r>
          </a:p>
          <a:p>
            <a:r>
              <a:rPr lang="ru-RU" dirty="0" smtClean="0"/>
              <a:t>-выписной эпикриз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05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>
            <a:extLst>
              <a:ext uri="{FF2B5EF4-FFF2-40B4-BE49-F238E27FC236}">
                <a16:creationId xmlns:a16="http://schemas.microsoft.com/office/drawing/2014/main" id="{60492E27-E4FD-4A2F-90BA-8D2315B79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371" y="980728"/>
            <a:ext cx="11537951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u="sng" dirty="0">
                <a:latin typeface="Calibri" panose="020F0502020204030204" pitchFamily="34" charset="0"/>
                <a:cs typeface="Calibri" panose="020F0502020204030204" pitchFamily="34" charset="0"/>
              </a:rPr>
              <a:t>Преимущества МРТ</a:t>
            </a:r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eaLnBrk="1" hangingPunct="1"/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большая контрастность тканей, чем при КТ,</a:t>
            </a:r>
          </a:p>
          <a:p>
            <a:pPr eaLnBrk="1" hangingPunct="1"/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с помощью МРТ можно диагностировать многие патологические процессы в паренхиме мозга, которые видны на КТ лишь в исключительных случаях, например, очаги, вызванные микроангиопатией, аксональное «стригущее» повреждение при черепно-мозговой травме, мелкие «бляшки» при рассеянном склерозе, энцефалиты и др. </a:t>
            </a:r>
          </a:p>
          <a:p>
            <a:pPr eaLnBrk="1" hangingPunct="1"/>
            <a:r>
              <a:rPr lang="ru-RU" altLang="ru-RU" b="1" u="sng" dirty="0">
                <a:latin typeface="Calibri" panose="020F0502020204030204" pitchFamily="34" charset="0"/>
                <a:cs typeface="Calibri" panose="020F0502020204030204" pitchFamily="34" charset="0"/>
              </a:rPr>
              <a:t>Преимущества КТ</a:t>
            </a:r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eaLnBrk="1" hangingPunct="1"/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КТ отличается большей чувствительностью при исследовании костных структур, лучше выявляет свежее кровоизлияние, имеет более низкую стоимость. </a:t>
            </a:r>
          </a:p>
          <a:p>
            <a:pPr eaLnBrk="1" hangingPunct="1"/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Кроме того, КТ не требует контакта с пациентом. </a:t>
            </a:r>
          </a:p>
          <a:p>
            <a:pPr eaLnBrk="1" hangingPunct="1"/>
            <a:endParaRPr lang="ru-RU" alt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ru-RU" altLang="ru-RU" b="1" u="sng" dirty="0">
                <a:latin typeface="Calibri" panose="020F0502020204030204" pitchFamily="34" charset="0"/>
                <a:cs typeface="Calibri" panose="020F0502020204030204" pitchFamily="34" charset="0"/>
              </a:rPr>
              <a:t>Преимущества МСКТ </a:t>
            </a:r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eaLnBrk="1" hangingPunct="1"/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возможность получения тонких срезов, переформатирования изображений в других плоскостях, отображение структуры тонких стенок (напр. слезных протоков) с оценкой их конфигурации, построение трехмерных конструкций, оценка распространенности опухолей в прилегающих к ним структурам. </a:t>
            </a:r>
          </a:p>
          <a:p>
            <a:pPr eaLnBrk="1" hangingPunct="1"/>
            <a:endParaRPr lang="ru-RU" alt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ru-RU" altLang="ru-RU" b="1" u="sng" dirty="0">
                <a:latin typeface="Calibri" panose="020F0502020204030204" pitchFamily="34" charset="0"/>
                <a:cs typeface="Calibri" panose="020F0502020204030204" pitchFamily="34" charset="0"/>
              </a:rPr>
              <a:t>Показания к КТ или МРТ зависят от общей клинической ситуации, а также от наличия той или иной аппаратуры в распоряжении исследователя. </a:t>
            </a:r>
          </a:p>
          <a:p>
            <a:pPr eaLnBrk="1" hangingPunct="1"/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alt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23EE8E1-ED89-44CD-B2CC-A5E75EE35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718" y="303213"/>
            <a:ext cx="1017693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u="sng" dirty="0" smtClean="0"/>
              <a:t>Преимущества МРТ, КТ, МСКТ</a:t>
            </a:r>
            <a:endParaRPr lang="ru-RU" alt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69120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2">
            <a:extLst>
              <a:ext uri="{FF2B5EF4-FFF2-40B4-BE49-F238E27FC236}">
                <a16:creationId xmlns:a16="http://schemas.microsoft.com/office/drawing/2014/main" id="{F23EE8E1-ED89-44CD-B2CC-A5E75EE35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718" y="303213"/>
            <a:ext cx="1017693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u="sng"/>
              <a:t>Магнитно-резонансная томография (МРТ) </a:t>
            </a:r>
            <a:endParaRPr lang="ru-RU" altLang="ru-RU" sz="2400" b="1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3925242-2F15-4323-835C-53D3A22637CD}"/>
              </a:ext>
            </a:extLst>
          </p:cNvPr>
          <p:cNvSpPr/>
          <p:nvPr/>
        </p:nvSpPr>
        <p:spPr>
          <a:xfrm>
            <a:off x="335361" y="1124745"/>
            <a:ext cx="5472608" cy="32932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Показания к проведению МРТ головного мозга: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Подозрение на онкологическое поражение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Аномалии развития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Сосудистые аневризмы и артериовенозные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мальформации</a:t>
            </a: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Демиелинизирующие и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дисмиелиногенные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заболевания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Подозрение на воспалительный процесс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Ишемические и геморрагические инсульты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Черепно-мозговая травма с ушибом головного мозга и подозрением на гематому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Интракраниальные сосудистые тромбозы (артериальные и венозные)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Эпилепсия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73CC7C9-D65E-473D-8918-49EF9C587600}"/>
              </a:ext>
            </a:extLst>
          </p:cNvPr>
          <p:cNvSpPr/>
          <p:nvPr/>
        </p:nvSpPr>
        <p:spPr>
          <a:xfrm>
            <a:off x="6545695" y="1179159"/>
            <a:ext cx="5238749" cy="280076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Показания к проведению МРТ спинного мозга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Подозрение на очаговое поражение, опухоли спинного мозга или его оболочек.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Оценка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ликворных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пространств  спинного мозга, выявление сирингомиелии.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Оценка результатов оперативных вмешательств на спинном мозге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Подозрение на патологию спинного мозга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вертеброгенного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происхождения (травму, дегенеративные или опухолевые поражения позвоночника).</a:t>
            </a:r>
          </a:p>
        </p:txBody>
      </p:sp>
      <p:pic>
        <p:nvPicPr>
          <p:cNvPr id="16389" name="Picture 4" descr="МРТ головного мозга">
            <a:extLst>
              <a:ext uri="{FF2B5EF4-FFF2-40B4-BE49-F238E27FC236}">
                <a16:creationId xmlns:a16="http://schemas.microsoft.com/office/drawing/2014/main" id="{15759947-C12F-46C8-A783-066F08658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555" y="4733872"/>
            <a:ext cx="2360083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7" descr="http://im6-tub-ru.yandex.net/i?id=14066039-42-72&amp;n=21">
            <a:hlinkClick r:id="rId3"/>
            <a:extLst>
              <a:ext uri="{FF2B5EF4-FFF2-40B4-BE49-F238E27FC236}">
                <a16:creationId xmlns:a16="http://schemas.microsoft.com/office/drawing/2014/main" id="{449BF26F-0E09-4B90-A55E-FE5A59893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022" y="4729109"/>
            <a:ext cx="1468967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9" descr="http://i.mrtufaplus.ru/u/1c/24b33e274411e391830f1a6f6b2996/-/Conus%20medullaris%20AVM%2C%20fed%20from%20several%20arteries.jpg">
            <a:hlinkClick r:id="rId5"/>
            <a:extLst>
              <a:ext uri="{FF2B5EF4-FFF2-40B4-BE49-F238E27FC236}">
                <a16:creationId xmlns:a16="http://schemas.microsoft.com/office/drawing/2014/main" id="{7FABA3D9-55F2-4A76-84F9-08A196F72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6555" y="4733872"/>
            <a:ext cx="1617133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88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1A71AA9-0809-433C-80EB-233C7AE99EAE}"/>
              </a:ext>
            </a:extLst>
          </p:cNvPr>
          <p:cNvSpPr/>
          <p:nvPr/>
        </p:nvSpPr>
        <p:spPr>
          <a:xfrm>
            <a:off x="719403" y="476673"/>
            <a:ext cx="10657416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atin typeface="+mn-lt"/>
                <a:cs typeface="+mn-cs"/>
              </a:rPr>
              <a:t>Магнитно-резонансная томография (МРТ) </a:t>
            </a:r>
            <a:r>
              <a:rPr lang="ru-RU" b="1" u="sng" dirty="0" smtClean="0">
                <a:latin typeface="+mn-lt"/>
                <a:cs typeface="+mn-cs"/>
              </a:rPr>
              <a:t>противопоказания:</a:t>
            </a:r>
            <a:endParaRPr lang="ru-RU" b="1" u="sng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ru-RU" dirty="0">
              <a:latin typeface="+mn-lt"/>
              <a:cs typeface="+mn-cs"/>
            </a:endParaRP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+mn-lt"/>
                <a:cs typeface="+mn-cs"/>
              </a:rPr>
              <a:t>при наличии в полости черепа металлических инородных тел, так как существует опасность их смещения под действием магнитного поля и, следовательно, дополнительного повреждения близлежащих структур головного мозга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+mn-lt"/>
                <a:cs typeface="+mn-cs"/>
              </a:rPr>
              <a:t>при наличии у больных наружного водителя ритма, 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+mn-lt"/>
                <a:cs typeface="+mn-cs"/>
              </a:rPr>
              <a:t>беременности, 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+mn-lt"/>
                <a:cs typeface="+mn-cs"/>
              </a:rPr>
              <a:t>выраженной клаустрофобии (боязни пребывания в тесном помещении). 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+mn-lt"/>
                <a:cs typeface="+mn-cs"/>
              </a:rPr>
              <a:t>осложняет применение МРТ-обследования его длительность (30—60 мин), в течении которого пациент должен находиться в неподвижном состоянии.</a:t>
            </a:r>
          </a:p>
        </p:txBody>
      </p:sp>
    </p:spTree>
    <p:extLst>
      <p:ext uri="{BB962C8B-B14F-4D97-AF65-F5344CB8AC3E}">
        <p14:creationId xmlns:p14="http://schemas.microsoft.com/office/powerpoint/2010/main" val="220419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1">
            <a:extLst>
              <a:ext uri="{FF2B5EF4-FFF2-40B4-BE49-F238E27FC236}">
                <a16:creationId xmlns:a16="http://schemas.microsoft.com/office/drawing/2014/main" id="{A0F8F8C5-1FCE-4C1C-8A73-E9DA6CACE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350" y="908720"/>
            <a:ext cx="11713633" cy="383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Иногда для четкой визуализации структур используется </a:t>
            </a:r>
            <a:r>
              <a:rPr lang="ru-RU" altLang="ru-RU" b="1" u="sng" dirty="0">
                <a:latin typeface="Calibri" panose="020F0502020204030204" pitchFamily="34" charset="0"/>
                <a:cs typeface="Calibri" panose="020F0502020204030204" pitchFamily="34" charset="0"/>
              </a:rPr>
              <a:t>контраст </a:t>
            </a:r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– вещество на основе йода. Он вводится внутривенно и окрашивает вены, а потом накапливается в тканях. Благодаря этому улучшается четкость изображения.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Этот метод применим для выяснения четких границ и места расположения опухолей, и других структурных изменениях в сосудах органа.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Такое исследование называется </a:t>
            </a:r>
            <a:r>
              <a:rPr lang="ru-RU" altLang="ru-RU" b="1" u="sng" dirty="0">
                <a:latin typeface="Calibri" panose="020F0502020204030204" pitchFamily="34" charset="0"/>
                <a:cs typeface="Calibri" panose="020F0502020204030204" pitchFamily="34" charset="0"/>
              </a:rPr>
              <a:t>КТ перфузия головного мозга</a:t>
            </a:r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. Полностью выводится из организма контраст на протяжении 1-1,5 суток.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dirty="0">
                <a:latin typeface="Calibri" panose="020F0502020204030204" pitchFamily="34" charset="0"/>
                <a:cs typeface="Calibri" panose="020F0502020204030204" pitchFamily="34" charset="0"/>
              </a:rPr>
              <a:t>После процедуры стоит употреблять много жидкости, чтобы выведение контраста из организма происходило быстрее.</a:t>
            </a:r>
          </a:p>
        </p:txBody>
      </p:sp>
      <p:sp>
        <p:nvSpPr>
          <p:cNvPr id="14339" name="Прямоугольник 2">
            <a:extLst>
              <a:ext uri="{FF2B5EF4-FFF2-40B4-BE49-F238E27FC236}">
                <a16:creationId xmlns:a16="http://schemas.microsoft.com/office/drawing/2014/main" id="{721C6E1B-E70D-4B06-9D90-628973CB3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372" y="4796509"/>
            <a:ext cx="11233248" cy="1200329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ru-RU" altLang="ru-RU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При наличии у пациента</a:t>
            </a:r>
            <a:r>
              <a:rPr lang="ru-RU" alt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: аллергии на йод, морепродукты, сахарного диабета, бронхиальной астмы, некоторых тяжёлых заболеваний сердца, почек, печени показания к проведению КТ с контрастированием устанавливаются в индивидуальном порядке, а исследование проводится с большой осторожностью. 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09600" y="274638"/>
            <a:ext cx="11296691" cy="65403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Для чего нужен контраст</a:t>
            </a:r>
            <a:r>
              <a:rPr kumimoji="0" lang="ru-RU" altLang="ru-RU" sz="24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при КТ и МРТ</a:t>
            </a:r>
            <a:r>
              <a:rPr kumimoji="0" lang="ru-RU" altLang="ru-RU" sz="28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en-US" altLang="ru-RU" sz="28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403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>
                <a:solidFill>
                  <a:schemeClr val="tx1"/>
                </a:solidFill>
              </a:rPr>
              <a:t>Перечень заболеваний</a:t>
            </a:r>
            <a:endParaRPr lang="en-US" altLang="ru-RU" b="1" dirty="0">
              <a:solidFill>
                <a:schemeClr val="tx1"/>
              </a:solidFill>
            </a:endParaRPr>
          </a:p>
        </p:txBody>
      </p:sp>
      <p:sp>
        <p:nvSpPr>
          <p:cNvPr id="3" name="AutoShape 71">
            <a:extLst>
              <a:ext uri="{FF2B5EF4-FFF2-40B4-BE49-F238E27FC236}">
                <a16:creationId xmlns:a16="http://schemas.microsoft.com/office/drawing/2014/main" id="{6C9D36C6-7C1E-428C-B70A-5A815E7326CD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86501" y="1213644"/>
            <a:ext cx="5429288" cy="85803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tint val="21176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2700" algn="ctr">
            <a:solidFill>
              <a:schemeClr val="accent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1100" b="1" dirty="0" smtClean="0"/>
              <a:t>Приказ МЗ РК от 03.07.2017г №451 «О внесении изменения </a:t>
            </a:r>
          </a:p>
          <a:p>
            <a:r>
              <a:rPr lang="ru-RU" sz="1100" b="1" dirty="0" smtClean="0"/>
              <a:t>в приказ МЗСР РК от 21.05.2015г №367 «Об утверждении</a:t>
            </a:r>
          </a:p>
          <a:p>
            <a:r>
              <a:rPr lang="ru-RU" sz="1100" b="1" dirty="0" smtClean="0"/>
              <a:t>Перечня социально значимых заболеваний и заболеваний, </a:t>
            </a:r>
          </a:p>
          <a:p>
            <a:r>
              <a:rPr lang="ru-RU" sz="1100" b="1" dirty="0" smtClean="0"/>
              <a:t>Представляющих опасность для окружающих»</a:t>
            </a:r>
            <a:endParaRPr lang="ru-RU" sz="1100" b="1" dirty="0"/>
          </a:p>
        </p:txBody>
      </p:sp>
      <p:sp>
        <p:nvSpPr>
          <p:cNvPr id="5" name="AutoShape 76">
            <a:extLst>
              <a:ext uri="{FF2B5EF4-FFF2-40B4-BE49-F238E27FC236}">
                <a16:creationId xmlns:a16="http://schemas.microsoft.com/office/drawing/2014/main" id="{4B4895A8-ADA3-49BD-A414-8F5BC972BEF2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7199" y="1213644"/>
            <a:ext cx="5419196" cy="84720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tint val="2117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2700" algn="ctr">
            <a:solidFill>
              <a:schemeClr val="folHlink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81">
            <a:extLst>
              <a:ext uri="{FF2B5EF4-FFF2-40B4-BE49-F238E27FC236}">
                <a16:creationId xmlns:a16="http://schemas.microsoft.com/office/drawing/2014/main" id="{6912BE24-048A-486D-A9F0-E7265A30F225}"/>
              </a:ext>
            </a:extLst>
          </p:cNvPr>
          <p:cNvSpPr>
            <a:spLocks noChangeArrowheads="1"/>
          </p:cNvSpPr>
          <p:nvPr/>
        </p:nvSpPr>
        <p:spPr bwMode="gray">
          <a:xfrm>
            <a:off x="434614" y="2276872"/>
            <a:ext cx="5441781" cy="39604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12700" algn="ctr">
            <a:solidFill>
              <a:schemeClr val="bg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Дата 5">
            <a:extLst>
              <a:ext uri="{FF2B5EF4-FFF2-40B4-BE49-F238E27FC236}">
                <a16:creationId xmlns:a16="http://schemas.microsoft.com/office/drawing/2014/main" id="{92861395-751A-4CE7-B2C0-8DE30090632E}"/>
              </a:ext>
            </a:extLst>
          </p:cNvPr>
          <p:cNvSpPr txBox="1">
            <a:spLocks/>
          </p:cNvSpPr>
          <p:nvPr/>
        </p:nvSpPr>
        <p:spPr bwMode="auto">
          <a:xfrm>
            <a:off x="609600" y="1213645"/>
            <a:ext cx="4910336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ПП РК от 27.01.2014 года №29 «О внесении изменения в ПП РК от 15.12.2009г №2136 «Об утверждении перечня ГОБМП»</a:t>
            </a:r>
            <a:endParaRPr lang="en-US" altLang="ru-R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Дата 5">
            <a:extLst>
              <a:ext uri="{FF2B5EF4-FFF2-40B4-BE49-F238E27FC236}">
                <a16:creationId xmlns:a16="http://schemas.microsoft.com/office/drawing/2014/main" id="{F96AA26B-919B-4514-A995-95BF9749D6A7}"/>
              </a:ext>
            </a:extLst>
          </p:cNvPr>
          <p:cNvSpPr txBox="1">
            <a:spLocks/>
          </p:cNvSpPr>
          <p:nvPr/>
        </p:nvSpPr>
        <p:spPr bwMode="auto">
          <a:xfrm>
            <a:off x="6672064" y="1196752"/>
            <a:ext cx="526679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en-US" altLang="ru-RU" sz="12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AutoShape 81">
            <a:extLst>
              <a:ext uri="{FF2B5EF4-FFF2-40B4-BE49-F238E27FC236}">
                <a16:creationId xmlns:a16="http://schemas.microsoft.com/office/drawing/2014/main" id="{4DD43EF4-13F6-456F-AB62-A064ED9B3793}"/>
              </a:ext>
            </a:extLst>
          </p:cNvPr>
          <p:cNvSpPr>
            <a:spLocks noChangeArrowheads="1"/>
          </p:cNvSpPr>
          <p:nvPr/>
        </p:nvSpPr>
        <p:spPr bwMode="gray">
          <a:xfrm>
            <a:off x="6477003" y="2214554"/>
            <a:ext cx="5215136" cy="39604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12700" algn="ctr">
            <a:solidFill>
              <a:schemeClr val="bg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Дата 5">
            <a:extLst>
              <a:ext uri="{FF2B5EF4-FFF2-40B4-BE49-F238E27FC236}">
                <a16:creationId xmlns:a16="http://schemas.microsoft.com/office/drawing/2014/main" id="{14223EBD-19E5-4CE2-A56F-823CD2D8CF5C}"/>
              </a:ext>
            </a:extLst>
          </p:cNvPr>
          <p:cNvSpPr txBox="1">
            <a:spLocks/>
          </p:cNvSpPr>
          <p:nvPr/>
        </p:nvSpPr>
        <p:spPr bwMode="auto">
          <a:xfrm>
            <a:off x="815414" y="2453186"/>
            <a:ext cx="4804333" cy="3833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Социально-уязвимая категория населения: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-дети до 18 лет;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-беременные;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-участники ВОВ;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-инвалиды 1,2,3 группы;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-многодетные матери, награжденные подвесками «Алтын </a:t>
            </a:r>
            <a:r>
              <a:rPr lang="ru-RU" altLang="ru-RU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алқа</a:t>
            </a:r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», «Кум</a:t>
            </a:r>
            <a:r>
              <a:rPr lang="kk-KZ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і</a:t>
            </a:r>
            <a:r>
              <a:rPr lang="ru-RU" altLang="ru-RU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салқа»;</a:t>
            </a:r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-получатели адресной социальной помощи;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-пенсионеры по возрасту;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-больным инфекционными, социально-значимыми заболеваниями и заболеваниями, представляющими опасность для окружающих.</a:t>
            </a:r>
          </a:p>
          <a:p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 НАПРАВЛЕНИЮ СПЕЦИАЛИСТА ПСМП</a:t>
            </a:r>
            <a:endParaRPr lang="ru-RU" altLang="ru-RU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ru-RU" sz="12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Дата 5">
            <a:extLst>
              <a:ext uri="{FF2B5EF4-FFF2-40B4-BE49-F238E27FC236}">
                <a16:creationId xmlns:a16="http://schemas.microsoft.com/office/drawing/2014/main" id="{DBC43AD9-42D9-45F1-89E5-E6DA95A331FF}"/>
              </a:ext>
            </a:extLst>
          </p:cNvPr>
          <p:cNvSpPr txBox="1">
            <a:spLocks/>
          </p:cNvSpPr>
          <p:nvPr/>
        </p:nvSpPr>
        <p:spPr bwMode="auto">
          <a:xfrm>
            <a:off x="6850294" y="2357430"/>
            <a:ext cx="4526293" cy="3735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Социально-значимые заболевания:</a:t>
            </a:r>
          </a:p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1.Туберкулез;</a:t>
            </a:r>
          </a:p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2.ВИЧ;</a:t>
            </a:r>
          </a:p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3.Хронические вирусные гепатиты и цирроз печени;</a:t>
            </a:r>
          </a:p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4.Злокачественные новообразования;</a:t>
            </a:r>
          </a:p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5.Сахарный диабет;</a:t>
            </a:r>
          </a:p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6.Психические расстройства и расстройства поведения;</a:t>
            </a:r>
          </a:p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7.Детский церебральный паралич;</a:t>
            </a:r>
          </a:p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8.Острый инфаркт миокарда (первые 6 мес);</a:t>
            </a:r>
          </a:p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9.Ревматизм;</a:t>
            </a:r>
          </a:p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10.Системные поражения соединительной ткани;</a:t>
            </a:r>
          </a:p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11.Дегенеративные болезни нервной системы;</a:t>
            </a:r>
          </a:p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12.Демиелинизирующие болезни ЦНС;</a:t>
            </a:r>
          </a:p>
          <a:p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13.Орфанные заболевания определенные приказом МЗСР РУ №370 от 22.05.2015г.</a:t>
            </a:r>
          </a:p>
          <a:p>
            <a:pPr algn="ctr"/>
            <a:r>
              <a:rPr lang="ru-RU" alt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Заболевания, предоставляющие опасность для окружающих.</a:t>
            </a:r>
          </a:p>
          <a:p>
            <a:endParaRPr lang="ru-RU" altLang="ru-RU" sz="12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ru-RU" sz="12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2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dirty="0" smtClean="0">
                <a:solidFill>
                  <a:schemeClr val="tx1"/>
                </a:solidFill>
              </a:rPr>
              <a:t>Основные поставщики КТ и МРТ в рамках ГОБМП</a:t>
            </a:r>
            <a:endParaRPr lang="en-US" alt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AutoShape 71">
            <a:extLst>
              <a:ext uri="{FF2B5EF4-FFF2-40B4-BE49-F238E27FC236}">
                <a16:creationId xmlns:a16="http://schemas.microsoft.com/office/drawing/2014/main" id="{6C9D36C6-7C1E-428C-B70A-5A815E7326CD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86501" y="1213644"/>
            <a:ext cx="5429288" cy="85803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tint val="21176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2700" algn="ctr">
            <a:solidFill>
              <a:schemeClr val="accent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1200" b="1" dirty="0" smtClean="0"/>
              <a:t>Основные поставщики КТ и МРТ </a:t>
            </a:r>
          </a:p>
          <a:p>
            <a:pPr algn="ctr"/>
            <a:r>
              <a:rPr lang="ru-RU" sz="1200" b="1" dirty="0" smtClean="0"/>
              <a:t>на сентябрь 2017 года:</a:t>
            </a:r>
            <a:endParaRPr lang="ru-RU" sz="1200" b="1" dirty="0"/>
          </a:p>
        </p:txBody>
      </p:sp>
      <p:sp>
        <p:nvSpPr>
          <p:cNvPr id="5" name="AutoShape 76">
            <a:extLst>
              <a:ext uri="{FF2B5EF4-FFF2-40B4-BE49-F238E27FC236}">
                <a16:creationId xmlns:a16="http://schemas.microsoft.com/office/drawing/2014/main" id="{4B4895A8-ADA3-49BD-A414-8F5BC972BEF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80961" y="1214422"/>
            <a:ext cx="5419196" cy="84720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tint val="2117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2700" algn="ctr">
            <a:solidFill>
              <a:schemeClr val="folHlink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81">
            <a:extLst>
              <a:ext uri="{FF2B5EF4-FFF2-40B4-BE49-F238E27FC236}">
                <a16:creationId xmlns:a16="http://schemas.microsoft.com/office/drawing/2014/main" id="{6912BE24-048A-486D-A9F0-E7265A30F225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6211" y="2214554"/>
            <a:ext cx="5441781" cy="39604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12700" algn="ctr">
            <a:solidFill>
              <a:schemeClr val="bg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Дата 5">
            <a:extLst>
              <a:ext uri="{FF2B5EF4-FFF2-40B4-BE49-F238E27FC236}">
                <a16:creationId xmlns:a16="http://schemas.microsoft.com/office/drawing/2014/main" id="{92861395-751A-4CE7-B2C0-8DE30090632E}"/>
              </a:ext>
            </a:extLst>
          </p:cNvPr>
          <p:cNvSpPr txBox="1">
            <a:spLocks/>
          </p:cNvSpPr>
          <p:nvPr/>
        </p:nvSpPr>
        <p:spPr bwMode="auto">
          <a:xfrm>
            <a:off x="609600" y="1213645"/>
            <a:ext cx="4910336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Основные поставщики КТ и МРТ за период 2011 год и 2017 год</a:t>
            </a:r>
            <a:endParaRPr lang="en-US" altLang="ru-R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AutoShape 81">
            <a:extLst>
              <a:ext uri="{FF2B5EF4-FFF2-40B4-BE49-F238E27FC236}">
                <a16:creationId xmlns:a16="http://schemas.microsoft.com/office/drawing/2014/main" id="{4DD43EF4-13F6-456F-AB62-A064ED9B3793}"/>
              </a:ext>
            </a:extLst>
          </p:cNvPr>
          <p:cNvSpPr>
            <a:spLocks noChangeArrowheads="1"/>
          </p:cNvSpPr>
          <p:nvPr/>
        </p:nvSpPr>
        <p:spPr bwMode="gray">
          <a:xfrm>
            <a:off x="6586207" y="2214554"/>
            <a:ext cx="5215136" cy="3960440"/>
          </a:xfrm>
          <a:prstGeom prst="roundRect">
            <a:avLst>
              <a:gd name="adj" fmla="val 16371"/>
            </a:avLst>
          </a:pr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12700" algn="ctr">
            <a:solidFill>
              <a:schemeClr val="bg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alt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alt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Компьютерная томография:</a:t>
            </a:r>
          </a:p>
          <a:p>
            <a:endParaRPr lang="ru-RU" altLang="ru-RU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alt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.КГП «ОКБ» -МСКТ (64 среза);</a:t>
            </a:r>
          </a:p>
          <a:p>
            <a:r>
              <a:rPr lang="ru-RU" alt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.КГП «Поликлиника №4 г.Темиртау» КТ (32 среза);</a:t>
            </a:r>
          </a:p>
          <a:p>
            <a:r>
              <a:rPr lang="ru-RU" alt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ru-RU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.КГП «ЦБ г.Жезказган» КТ (32 среза);</a:t>
            </a:r>
          </a:p>
          <a:p>
            <a:r>
              <a:rPr lang="ru-RU" alt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ru-RU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.ТОО «</a:t>
            </a:r>
            <a:r>
              <a:rPr lang="en-US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Invivo</a:t>
            </a:r>
            <a:r>
              <a:rPr lang="ru-RU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»  - 2 аппарата МСК </a:t>
            </a:r>
          </a:p>
          <a:p>
            <a:r>
              <a:rPr lang="ru-RU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(64 среза и 128 среза)</a:t>
            </a:r>
          </a:p>
          <a:p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Магнито-резонансая томография:</a:t>
            </a:r>
          </a:p>
          <a:p>
            <a:r>
              <a:rPr lang="ru-RU" alt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ТОО «</a:t>
            </a:r>
            <a:r>
              <a:rPr lang="en-US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Invivo</a:t>
            </a:r>
            <a:r>
              <a:rPr lang="ru-RU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» - 1,5 Тесла</a:t>
            </a:r>
          </a:p>
          <a:p>
            <a:r>
              <a:rPr lang="ru-RU" alt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.ТОО «РЦ Шипагер» – 0,31 Тесла</a:t>
            </a:r>
          </a:p>
          <a:p>
            <a:r>
              <a:rPr lang="ru-RU" alt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ru-RU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АО «Республиканский диагностический</a:t>
            </a:r>
          </a:p>
          <a:p>
            <a:r>
              <a:rPr lang="ru-RU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центр» -3 Тесла.</a:t>
            </a:r>
          </a:p>
          <a:p>
            <a:endParaRPr lang="ru-RU" altLang="ru-RU" sz="1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alt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ru-RU" altLang="ru-RU" sz="1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Дата 5">
            <a:extLst>
              <a:ext uri="{FF2B5EF4-FFF2-40B4-BE49-F238E27FC236}">
                <a16:creationId xmlns:a16="http://schemas.microsoft.com/office/drawing/2014/main" id="{14223EBD-19E5-4CE2-A56F-823CD2D8CF5C}"/>
              </a:ext>
            </a:extLst>
          </p:cNvPr>
          <p:cNvSpPr txBox="1">
            <a:spLocks/>
          </p:cNvSpPr>
          <p:nvPr/>
        </p:nvSpPr>
        <p:spPr bwMode="auto">
          <a:xfrm>
            <a:off x="761963" y="2428869"/>
            <a:ext cx="4804333" cy="3833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ru-RU" alt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Компьютерная томография: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1.КГП «ОМЦ»  -МСКТ (64среза);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2.КГП «ОКБ» -МСКТ (64 среза);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3.КГП «ОЦТиО им.Макажанова» КТ (16 среза);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4.КГП «Поликлиника №4 г.Темиртау» КТ (32 среза);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5.КГП «ЦБ г.Жезказган» КТ (32 среза);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6.ТОО «МФ Гиппократ» - КТ (16 среза).</a:t>
            </a:r>
          </a:p>
          <a:p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Магнито-резонансая томография: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1.КГП «ОМЦ» - 0,31 Тесла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2.ТОО «МФ Гиппократ» – 0,33 Тесла.</a:t>
            </a:r>
          </a:p>
          <a:p>
            <a:r>
              <a:rPr lang="ru-RU" alt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3. АО «Республиканский диагностический центр» -3 Тесла.</a:t>
            </a:r>
          </a:p>
          <a:p>
            <a:endParaRPr lang="ru-RU" altLang="ru-RU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ru-RU" sz="12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82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smtClean="0">
                <a:solidFill>
                  <a:schemeClr val="tx1"/>
                </a:solidFill>
              </a:rPr>
              <a:t>ПРОБЛЕМЫ КТ и МРТ</a:t>
            </a:r>
            <a:endParaRPr lang="en-US" altLang="ru-RU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66712" y="1357299"/>
            <a:ext cx="111443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dirty="0" smtClean="0"/>
              <a:t>I</a:t>
            </a:r>
            <a:r>
              <a:rPr lang="ru-RU" dirty="0" smtClean="0"/>
              <a:t>.Обеспечение анестезиологического пособия детям (взрослым) при проведении исследования на высокопольном аппарате:</a:t>
            </a:r>
          </a:p>
          <a:p>
            <a:pPr eaLnBrk="1" hangingPunct="1"/>
            <a:r>
              <a:rPr lang="ru-RU" dirty="0" smtClean="0"/>
              <a:t>-анестезиологическое пособие оказывается ТОО РЦ Шипагер 0,33 Тесла;</a:t>
            </a:r>
          </a:p>
          <a:p>
            <a:pPr eaLnBrk="1" hangingPunct="1"/>
            <a:r>
              <a:rPr lang="ru-RU" dirty="0" smtClean="0"/>
              <a:t>-анестезиологическое пособие ТОО «</a:t>
            </a:r>
            <a:r>
              <a:rPr lang="en-US" dirty="0" smtClean="0"/>
              <a:t>In vivo</a:t>
            </a:r>
            <a:r>
              <a:rPr lang="ru-RU" dirty="0" smtClean="0"/>
              <a:t>» на аппарате 1,5 Тесла не может оказываться из-за:</a:t>
            </a:r>
          </a:p>
          <a:p>
            <a:pPr eaLnBrk="1" hangingPunct="1"/>
            <a:r>
              <a:rPr lang="ru-RU" dirty="0" smtClean="0"/>
              <a:t>1.Отсутствует площадь для комнаты пробуждения пациента;</a:t>
            </a:r>
          </a:p>
          <a:p>
            <a:pPr eaLnBrk="1" hangingPunct="1"/>
            <a:r>
              <a:rPr lang="ru-RU" dirty="0" smtClean="0"/>
              <a:t>2.Отсутствие государственной лицензии на оказание анестезиологического пособия;</a:t>
            </a:r>
          </a:p>
          <a:p>
            <a:pPr eaLnBrk="1" hangingPunct="1"/>
            <a:endParaRPr lang="ru-RU" dirty="0" smtClean="0"/>
          </a:p>
          <a:p>
            <a:pPr eaLnBrk="1" hangingPunct="1"/>
            <a:r>
              <a:rPr lang="en-US" dirty="0" smtClean="0"/>
              <a:t>II</a:t>
            </a:r>
            <a:r>
              <a:rPr lang="ru-RU" dirty="0" smtClean="0"/>
              <a:t>.ТОО «МФ Гиппократ» не участвует в ГОБМП на аппарате 1,5 Тесла и с анестезиологическим пособием на аппарате 0,33 Тесла.</a:t>
            </a:r>
          </a:p>
          <a:p>
            <a:pPr eaLnBrk="1" hangingPunct="1"/>
            <a:endParaRPr lang="ru-RU" dirty="0" smtClean="0"/>
          </a:p>
          <a:p>
            <a:pPr eaLnBrk="1" hangingPunct="1"/>
            <a:r>
              <a:rPr lang="en-US" dirty="0" smtClean="0"/>
              <a:t>III</a:t>
            </a:r>
            <a:r>
              <a:rPr lang="ru-RU" dirty="0" smtClean="0"/>
              <a:t>. Поломка аппаратов создает большой срок ожидания пациентов:</a:t>
            </a:r>
          </a:p>
          <a:p>
            <a:pPr eaLnBrk="1" hangingPunct="1"/>
            <a:r>
              <a:rPr lang="ru-RU" dirty="0" smtClean="0"/>
              <a:t>аппараты КТ в КГП «ОКБ» не функционирует более месяца.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75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dirty="0" smtClean="0">
                <a:solidFill>
                  <a:schemeClr val="tx1"/>
                </a:solidFill>
              </a:rPr>
              <a:t>Республиканский диагностический центр Астаны</a:t>
            </a:r>
            <a:endParaRPr lang="en-US" alt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66712" y="1357299"/>
            <a:ext cx="111443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«Об утверждении Правил оказания консультативно-диагностической помощи»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и.о. Министра здравоохранения и социального развития Республики Казахстан от 28 июля 2015 года № 626.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12. Направление в медицинскую организацию республиканского уровня в рамках ГОБМП осуществляется в случаях необходимости: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дифференциальной диагностики сложных, неясных случаев для верификации диагноза;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диагностики редко встречающихся, орфанных заболеваний;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решения спорных случаев определения тактики ведения, лечения, а также экспертной оценки нетрудоспособности;</a:t>
            </a:r>
          </a:p>
          <a:p>
            <a:pPr lvl="0" algn="just">
              <a:buFont typeface="Wingdings" pitchFamily="2" charset="2"/>
              <a:buChar char="ü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определения наличия показаний для направления на лечение за рубеж;</a:t>
            </a:r>
          </a:p>
          <a:p>
            <a:pPr lvl="0" algn="just">
              <a:buFont typeface="Wingdings" pitchFamily="2" charset="2"/>
              <a:buChar char="ü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определения тактики лечения пациентов из социально-уязвимых слоев населения с тяжелым течением заболевания;</a:t>
            </a:r>
          </a:p>
          <a:p>
            <a:pPr lvl="0" algn="just">
              <a:buFont typeface="Wingdings" pitchFamily="2" charset="2"/>
              <a:buChar char="ü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определения тактики ведения и лечения пациентов в случаях частых рецидивов заболевания и декомпенсации;</a:t>
            </a:r>
          </a:p>
          <a:p>
            <a:pPr lvl="0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диагностики и лечения при неэффективности проводимых лечебных мероприятий на уровне ПМСП.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28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Бюро </a:t>
            </a:r>
            <a:r>
              <a:rPr lang="ru-RU" dirty="0" smtClean="0">
                <a:solidFill>
                  <a:schemeClr val="tx1"/>
                </a:solidFill>
              </a:rPr>
              <a:t>госпитализации </a:t>
            </a:r>
            <a:r>
              <a:rPr lang="ru-RU" dirty="0">
                <a:solidFill>
                  <a:schemeClr val="tx1"/>
                </a:solidFill>
              </a:rPr>
              <a:t>(далее - Портал)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электронной регистрации, учета, обработки и хранения направлений пациентов на госпитализацию в стационар в рамках 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гарантированного объема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бесплатной медицинской помощи (далее - ГОБМП).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 июля 2010 года согласно Приказу Министра здравоохранения Республики Казахстан № 336 от 13.05.2010 г.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внедрении портала Бюро госпитализации»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всей территории Республики Казахстан внедрен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Бюро Госпитализации.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82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1800" b="1" dirty="0" smtClean="0">
                <a:solidFill>
                  <a:schemeClr val="tx1"/>
                </a:solidFill>
              </a:rPr>
              <a:t>Перечень документов предоставляемых на комиссию в УЗКО</a:t>
            </a:r>
            <a:endParaRPr lang="en-US" altLang="ru-RU" sz="1800" b="1" dirty="0">
              <a:solidFill>
                <a:schemeClr val="tx1"/>
              </a:solidFill>
            </a:endParaRPr>
          </a:p>
        </p:txBody>
      </p:sp>
      <p:sp>
        <p:nvSpPr>
          <p:cNvPr id="15" name="AutoShape 81">
            <a:extLst>
              <a:ext uri="{FF2B5EF4-FFF2-40B4-BE49-F238E27FC236}">
                <a16:creationId xmlns:a16="http://schemas.microsoft.com/office/drawing/2014/main" id="{B7A06208-9BAA-4A3C-BBF0-789F82FDD615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71312" y="1196752"/>
            <a:ext cx="7296811" cy="115212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12700" algn="ctr">
            <a:solidFill>
              <a:schemeClr val="bg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AutoShape 81">
            <a:extLst>
              <a:ext uri="{FF2B5EF4-FFF2-40B4-BE49-F238E27FC236}">
                <a16:creationId xmlns:a16="http://schemas.microsoft.com/office/drawing/2014/main" id="{BDE47743-56E5-40C0-B413-971D02135D26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62217" y="3140968"/>
            <a:ext cx="7296811" cy="115212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12700" algn="ctr">
            <a:solidFill>
              <a:schemeClr val="bg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AutoShape 81">
            <a:extLst>
              <a:ext uri="{FF2B5EF4-FFF2-40B4-BE49-F238E27FC236}">
                <a16:creationId xmlns:a16="http://schemas.microsoft.com/office/drawing/2014/main" id="{4589100A-5FB1-4FCA-BFF3-749C6D91CB1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62217" y="4941168"/>
            <a:ext cx="7296811" cy="115212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12700" algn="ctr">
            <a:solidFill>
              <a:schemeClr val="bg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AutoShape 81">
            <a:extLst>
              <a:ext uri="{FF2B5EF4-FFF2-40B4-BE49-F238E27FC236}">
                <a16:creationId xmlns:a16="http://schemas.microsoft.com/office/drawing/2014/main" id="{D417C4CF-8684-4D8B-9CA4-9106BA5B7071}"/>
              </a:ext>
            </a:extLst>
          </p:cNvPr>
          <p:cNvSpPr>
            <a:spLocks noChangeArrowheads="1"/>
          </p:cNvSpPr>
          <p:nvPr/>
        </p:nvSpPr>
        <p:spPr bwMode="gray">
          <a:xfrm rot="5400000">
            <a:off x="-828769" y="2948947"/>
            <a:ext cx="4824536" cy="153617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12700" algn="ctr">
            <a:solidFill>
              <a:schemeClr val="bg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F86427F1-CB96-4A8E-BAD9-0AA43CB40950}"/>
              </a:ext>
            </a:extLst>
          </p:cNvPr>
          <p:cNvCxnSpPr/>
          <p:nvPr/>
        </p:nvCxnSpPr>
        <p:spPr>
          <a:xfrm>
            <a:off x="3215680" y="1772816"/>
            <a:ext cx="0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6A2ED5C4-43FD-4BD7-B9E7-F84355505E8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3215680" y="1772816"/>
            <a:ext cx="1055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DE147689-725E-4F0B-AA15-071EDFCC5D7D}"/>
              </a:ext>
            </a:extLst>
          </p:cNvPr>
          <p:cNvCxnSpPr>
            <a:cxnSpLocks/>
          </p:cNvCxnSpPr>
          <p:nvPr/>
        </p:nvCxnSpPr>
        <p:spPr>
          <a:xfrm>
            <a:off x="3215680" y="3717032"/>
            <a:ext cx="1055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72265DB0-3FE4-4385-8E44-D9BFB7948C00}"/>
              </a:ext>
            </a:extLst>
          </p:cNvPr>
          <p:cNvCxnSpPr>
            <a:cxnSpLocks/>
          </p:cNvCxnSpPr>
          <p:nvPr/>
        </p:nvCxnSpPr>
        <p:spPr>
          <a:xfrm>
            <a:off x="3215680" y="5516413"/>
            <a:ext cx="1055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834307D8-854A-42BF-8635-19C94C5EF5D5}"/>
              </a:ext>
            </a:extLst>
          </p:cNvPr>
          <p:cNvCxnSpPr>
            <a:cxnSpLocks/>
          </p:cNvCxnSpPr>
          <p:nvPr/>
        </p:nvCxnSpPr>
        <p:spPr>
          <a:xfrm>
            <a:off x="2351584" y="371703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Дата 5">
            <a:extLst>
              <a:ext uri="{FF2B5EF4-FFF2-40B4-BE49-F238E27FC236}">
                <a16:creationId xmlns:a16="http://schemas.microsoft.com/office/drawing/2014/main" id="{B5C21B59-C7BA-4389-BA81-C8CBCE127BEC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-704493" y="3196714"/>
            <a:ext cx="4575988" cy="115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ru-RU" sz="1800" dirty="0" smtClean="0"/>
              <a:t>Перечень документов, предоставляемых на </a:t>
            </a:r>
            <a:r>
              <a:rPr lang="ru-RU" altLang="ru-RU" sz="1800" smtClean="0"/>
              <a:t>комисию</a:t>
            </a:r>
            <a:r>
              <a:rPr lang="ru-RU" altLang="ru-RU" sz="1800" dirty="0" smtClean="0"/>
              <a:t> в УЗКО</a:t>
            </a:r>
            <a:endParaRPr lang="en-US" altLang="ru-RU" sz="1800" dirty="0"/>
          </a:p>
        </p:txBody>
      </p:sp>
      <p:sp>
        <p:nvSpPr>
          <p:cNvPr id="29" name="Дата 5">
            <a:extLst>
              <a:ext uri="{FF2B5EF4-FFF2-40B4-BE49-F238E27FC236}">
                <a16:creationId xmlns:a16="http://schemas.microsoft.com/office/drawing/2014/main" id="{084C31FB-EFF1-4102-80DC-721FBA9E7099}"/>
              </a:ext>
            </a:extLst>
          </p:cNvPr>
          <p:cNvSpPr txBox="1">
            <a:spLocks/>
          </p:cNvSpPr>
          <p:nvPr/>
        </p:nvSpPr>
        <p:spPr bwMode="auto">
          <a:xfrm>
            <a:off x="4655840" y="1304764"/>
            <a:ext cx="6720747" cy="981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ru-RU" sz="1200" dirty="0" smtClean="0"/>
              <a:t>Подробная выписка из амбулаторной карты, с указанием вида исследования. При направлении детей (взрослых)</a:t>
            </a:r>
            <a:r>
              <a:rPr lang="en-US" altLang="ru-RU" sz="1200" dirty="0" smtClean="0"/>
              <a:t> </a:t>
            </a:r>
            <a:r>
              <a:rPr lang="kk-KZ" altLang="ru-RU" sz="1200" dirty="0" smtClean="0"/>
              <a:t>обязательно</a:t>
            </a:r>
            <a:r>
              <a:rPr lang="ru-RU" altLang="ru-RU" sz="1200" dirty="0" smtClean="0"/>
              <a:t> указывать о необходимости анестезиологического пособия – 2 экз.</a:t>
            </a:r>
            <a:endParaRPr lang="en-US" altLang="ru-RU" sz="1200" dirty="0"/>
          </a:p>
        </p:txBody>
      </p:sp>
      <p:sp>
        <p:nvSpPr>
          <p:cNvPr id="30" name="Дата 5">
            <a:extLst>
              <a:ext uri="{FF2B5EF4-FFF2-40B4-BE49-F238E27FC236}">
                <a16:creationId xmlns:a16="http://schemas.microsoft.com/office/drawing/2014/main" id="{A66C8374-54D3-4D7A-9077-CAAC15950DA5}"/>
              </a:ext>
            </a:extLst>
          </p:cNvPr>
          <p:cNvSpPr txBox="1">
            <a:spLocks/>
          </p:cNvSpPr>
          <p:nvPr/>
        </p:nvSpPr>
        <p:spPr bwMode="auto">
          <a:xfrm>
            <a:off x="4655840" y="3251731"/>
            <a:ext cx="6720747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Char char="Ø"/>
            </a:pPr>
            <a:r>
              <a:rPr lang="ru-RU" altLang="ru-RU" sz="1200" dirty="0" smtClean="0"/>
              <a:t>Заключение врачебной консультационной комиссии;</a:t>
            </a:r>
          </a:p>
          <a:p>
            <a:pPr algn="ctr">
              <a:buFont typeface="Wingdings" pitchFamily="2" charset="2"/>
              <a:buChar char="Ø"/>
            </a:pPr>
            <a:r>
              <a:rPr lang="ru-RU" altLang="ru-RU" sz="1200" dirty="0" smtClean="0"/>
              <a:t>Копия подтверждающего документа о наличии категории льготности.</a:t>
            </a:r>
            <a:endParaRPr lang="en-US" altLang="ru-RU" sz="1200" dirty="0"/>
          </a:p>
        </p:txBody>
      </p:sp>
      <p:sp>
        <p:nvSpPr>
          <p:cNvPr id="31" name="Дата 5">
            <a:extLst>
              <a:ext uri="{FF2B5EF4-FFF2-40B4-BE49-F238E27FC236}">
                <a16:creationId xmlns:a16="http://schemas.microsoft.com/office/drawing/2014/main" id="{053B7F05-FB91-4140-AEA2-2600277F0165}"/>
              </a:ext>
            </a:extLst>
          </p:cNvPr>
          <p:cNvSpPr txBox="1">
            <a:spLocks/>
          </p:cNvSpPr>
          <p:nvPr/>
        </p:nvSpPr>
        <p:spPr bwMode="auto">
          <a:xfrm>
            <a:off x="4655840" y="5084365"/>
            <a:ext cx="6720747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ru-RU" altLang="ru-RU" sz="1100" dirty="0" smtClean="0"/>
              <a:t>Нарочно предоставляют на комиссию УЗКО организации ПМСП г.Караганды;</a:t>
            </a:r>
          </a:p>
          <a:p>
            <a:pPr>
              <a:buFont typeface="Wingdings" pitchFamily="2" charset="2"/>
              <a:buChar char="Ø"/>
            </a:pPr>
            <a:r>
              <a:rPr lang="ru-RU" altLang="ru-RU" sz="1100" dirty="0" smtClean="0"/>
              <a:t>Организации ПМСП городов и районов предоставляют на электронную почту: </a:t>
            </a:r>
            <a:r>
              <a:rPr lang="en-US" altLang="ru-RU" sz="1100" dirty="0" smtClean="0"/>
              <a:t>kkvota@mail.ru</a:t>
            </a:r>
            <a:endParaRPr lang="en-US" altLang="ru-RU" sz="1100" dirty="0"/>
          </a:p>
        </p:txBody>
      </p:sp>
    </p:spTree>
    <p:extLst>
      <p:ext uri="{BB962C8B-B14F-4D97-AF65-F5344CB8AC3E}">
        <p14:creationId xmlns:p14="http://schemas.microsoft.com/office/powerpoint/2010/main" val="170279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459" y="574431"/>
            <a:ext cx="8596668" cy="996461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Наши контакты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7335" y="2426677"/>
            <a:ext cx="9345896" cy="332935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8 (7212) 50-51-25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kkvota@mail.ru</a:t>
            </a:r>
            <a:endParaRPr lang="kk-KZ" dirty="0" smtClean="0">
              <a:solidFill>
                <a:schemeClr val="tx1"/>
              </a:solidFill>
            </a:endParaRPr>
          </a:p>
          <a:p>
            <a:r>
              <a:rPr lang="kk-KZ" dirty="0" smtClean="0">
                <a:solidFill>
                  <a:schemeClr val="tx1"/>
                </a:solidFill>
              </a:rPr>
              <a:t>г. Караганды, ул.Алиханова 2 – «Дом медицины»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265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Функции отдела СОЗ УЗКО :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137020"/>
              </p:ext>
            </p:extLst>
          </p:nvPr>
        </p:nvGraphicFramePr>
        <p:xfrm>
          <a:off x="665610" y="1805353"/>
          <a:ext cx="9545189" cy="4466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706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Плановая </a:t>
            </a:r>
            <a:r>
              <a:rPr lang="ru-RU" b="1" dirty="0" smtClean="0">
                <a:solidFill>
                  <a:schemeClr val="tx1"/>
                </a:solidFill>
              </a:rPr>
              <a:t>госпитализация через порталы ПМСП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176228"/>
              </p:ext>
            </p:extLst>
          </p:nvPr>
        </p:nvGraphicFramePr>
        <p:xfrm>
          <a:off x="653887" y="1785451"/>
          <a:ext cx="9545189" cy="4580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753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chemeClr val="tx1"/>
                </a:solidFill>
              </a:rPr>
              <a:t>Для </a:t>
            </a:r>
            <a:r>
              <a:rPr lang="ru-RU" sz="3100" b="1" dirty="0" smtClean="0">
                <a:solidFill>
                  <a:schemeClr val="tx1"/>
                </a:solidFill>
              </a:rPr>
              <a:t>ВТМУ (ранее - ВСМП) на Портал Бюро госпитализации УЗКО нужно в двух экземплярах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5948" y="2160588"/>
            <a:ext cx="9369344" cy="4017473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Выписка из амбулаторной карты пациента </a:t>
            </a:r>
            <a:r>
              <a:rPr lang="ru-RU" dirty="0">
                <a:solidFill>
                  <a:schemeClr val="tx1"/>
                </a:solidFill>
              </a:rPr>
              <a:t>(</a:t>
            </a:r>
            <a:r>
              <a:rPr lang="ru-RU" dirty="0" smtClean="0">
                <a:solidFill>
                  <a:schemeClr val="tx1"/>
                </a:solidFill>
              </a:rPr>
              <a:t>форма 027/у, утвержденного приказом и.о. МЗРК 23.11.2010г. №907) с </a:t>
            </a:r>
            <a:r>
              <a:rPr lang="ru-RU" dirty="0">
                <a:solidFill>
                  <a:schemeClr val="tx1"/>
                </a:solidFill>
              </a:rPr>
              <a:t>печатью и подписью </a:t>
            </a:r>
            <a:r>
              <a:rPr lang="ru-RU" dirty="0" smtClean="0">
                <a:solidFill>
                  <a:schemeClr val="tx1"/>
                </a:solidFill>
              </a:rPr>
              <a:t>профильного заместителя руководителя </a:t>
            </a:r>
            <a:r>
              <a:rPr lang="ru-RU" dirty="0">
                <a:solidFill>
                  <a:schemeClr val="tx1"/>
                </a:solidFill>
              </a:rPr>
              <a:t>медицинской </a:t>
            </a:r>
            <a:r>
              <a:rPr lang="ru-RU" dirty="0" smtClean="0">
                <a:solidFill>
                  <a:schemeClr val="tx1"/>
                </a:solidFill>
              </a:rPr>
              <a:t>организации, заведующей отделением, лечащего врача с результатами </a:t>
            </a:r>
            <a:r>
              <a:rPr lang="ru-RU" dirty="0">
                <a:solidFill>
                  <a:schemeClr val="tx1"/>
                </a:solidFill>
              </a:rPr>
              <a:t>всех анализов и диагностических </a:t>
            </a:r>
            <a:r>
              <a:rPr lang="ru-RU" dirty="0" smtClean="0">
                <a:solidFill>
                  <a:schemeClr val="tx1"/>
                </a:solidFill>
              </a:rPr>
              <a:t>исследований;</a:t>
            </a:r>
            <a:endParaRPr lang="ru-RU" dirty="0">
              <a:solidFill>
                <a:schemeClr val="tx1"/>
              </a:solidFill>
            </a:endParaRP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Консультативный лист/заключение  с научного центра или института.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Копия удостоверения личности пациента.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Как происходит подготовка документов на уровне ПМСП (следующий слайд)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95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780" y="175846"/>
            <a:ext cx="9556912" cy="107852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Для </a:t>
            </a:r>
            <a:r>
              <a:rPr lang="ru-RU" b="1" dirty="0">
                <a:solidFill>
                  <a:schemeClr val="tx1"/>
                </a:solidFill>
              </a:rPr>
              <a:t>плановой </a:t>
            </a:r>
            <a:r>
              <a:rPr lang="ru-RU" b="1" dirty="0" smtClean="0">
                <a:solidFill>
                  <a:schemeClr val="tx1"/>
                </a:solidFill>
              </a:rPr>
              <a:t>госпитализации нужно: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322175"/>
            <a:ext cx="9463129" cy="53134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1.Пациент </a:t>
            </a:r>
            <a:r>
              <a:rPr lang="ru-RU" dirty="0" smtClean="0">
                <a:solidFill>
                  <a:schemeClr val="tx1"/>
                </a:solidFill>
              </a:rPr>
              <a:t>оформляется обязательно по </a:t>
            </a:r>
            <a:r>
              <a:rPr lang="ru-RU" dirty="0">
                <a:solidFill>
                  <a:schemeClr val="tx1"/>
                </a:solidFill>
              </a:rPr>
              <a:t>месту </a:t>
            </a:r>
            <a:r>
              <a:rPr lang="ru-RU" dirty="0" smtClean="0">
                <a:solidFill>
                  <a:schemeClr val="tx1"/>
                </a:solidFill>
              </a:rPr>
              <a:t>прикрепления;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Лечащий </a:t>
            </a:r>
            <a:r>
              <a:rPr lang="ru-RU" dirty="0">
                <a:solidFill>
                  <a:schemeClr val="tx1"/>
                </a:solidFill>
              </a:rPr>
              <a:t>врач совместно с заведующим отделения </a:t>
            </a:r>
            <a:r>
              <a:rPr lang="ru-RU" dirty="0" smtClean="0">
                <a:solidFill>
                  <a:schemeClr val="tx1"/>
                </a:solidFill>
              </a:rPr>
              <a:t>выносят </a:t>
            </a:r>
            <a:r>
              <a:rPr lang="ru-RU" dirty="0">
                <a:solidFill>
                  <a:schemeClr val="tx1"/>
                </a:solidFill>
              </a:rPr>
              <a:t>решение о необходимости госпитализации </a:t>
            </a:r>
            <a:r>
              <a:rPr lang="ru-RU" dirty="0" smtClean="0">
                <a:solidFill>
                  <a:schemeClr val="tx1"/>
                </a:solidFill>
              </a:rPr>
              <a:t>больного, при </a:t>
            </a:r>
            <a:r>
              <a:rPr lang="ru-RU" dirty="0">
                <a:solidFill>
                  <a:schemeClr val="tx1"/>
                </a:solidFill>
              </a:rPr>
              <a:t>определении </a:t>
            </a:r>
            <a:r>
              <a:rPr lang="ru-RU" dirty="0" smtClean="0">
                <a:solidFill>
                  <a:schemeClr val="tx1"/>
                </a:solidFill>
              </a:rPr>
              <a:t>показаний </a:t>
            </a:r>
            <a:r>
              <a:rPr lang="ru-RU" dirty="0">
                <a:solidFill>
                  <a:schemeClr val="tx1"/>
                </a:solidFill>
              </a:rPr>
              <a:t>к плановой </a:t>
            </a:r>
            <a:r>
              <a:rPr lang="ru-RU" dirty="0" smtClean="0">
                <a:solidFill>
                  <a:schemeClr val="tx1"/>
                </a:solidFill>
              </a:rPr>
              <a:t>госпитализации. Пациент </a:t>
            </a:r>
            <a:r>
              <a:rPr lang="ru-RU" dirty="0">
                <a:solidFill>
                  <a:schemeClr val="tx1"/>
                </a:solidFill>
              </a:rPr>
              <a:t>должен обсудить с врачом выбор медицинской </a:t>
            </a:r>
            <a:r>
              <a:rPr lang="ru-RU" dirty="0" smtClean="0">
                <a:solidFill>
                  <a:schemeClr val="tx1"/>
                </a:solidFill>
              </a:rPr>
              <a:t>организации, в </a:t>
            </a:r>
            <a:r>
              <a:rPr lang="ru-RU" dirty="0">
                <a:solidFill>
                  <a:schemeClr val="tx1"/>
                </a:solidFill>
              </a:rPr>
              <a:t>случае вынесения решения о необходимости </a:t>
            </a:r>
            <a:r>
              <a:rPr lang="ru-RU" dirty="0" smtClean="0">
                <a:solidFill>
                  <a:schemeClr val="tx1"/>
                </a:solidFill>
              </a:rPr>
              <a:t>госпитализации.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3.Лечащим врачом оформляется выписка из амбулаторной карты  и заключение ВКК (все по 2 экз)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4.Документы представляются в УЗКО, на рассмотрения комиссий ВТМУ. Срок рассмотрения документов – 3 дня.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</a:rPr>
              <a:t>Параллельно секретарь комиссии ВТМУ, выписку направляет на согласование в НЦ, НИИ для согласования даты госпитализации при отсутствии консультативного листа(заключения).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5. За 3-4 дня данные пациента выставляются на портал БГ,  и передаются документы в организацию ПМСП через курьера.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6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>  Пациент  обязан явиться на госпитализацию в срок, указанный в направлении. В случае возникновения непредвиденных ситуаций (наличие другого острого заболевания, отъезд, отсутствие билетов и т.д.) Пациент  необходимо своевременно известить участкового врача.  В случае неявки пациента, заявка аннулируется.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98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2" y="398586"/>
            <a:ext cx="10166513" cy="62366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600" b="1" dirty="0" smtClean="0"/>
              <a:t>Частые дефекты при направлении на комиссию ВТМУ УЗКО:</a:t>
            </a:r>
          </a:p>
          <a:p>
            <a:pPr marL="0" indent="0" algn="ctr">
              <a:buNone/>
            </a:pPr>
            <a:endParaRPr lang="ru-RU" sz="2600" b="1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Не профильные пациенты (врачи не правильно заполняют выписки из амбулаторной карты пациента, не правильно ставят профиль койки, код диагноза по МКБ-10)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Не указывают в выписках минимальный объем исследовании (при направлении на оперативное лечение обязательные исследования на ВИЧ/СПИД, гепатит В,С и др.)</a:t>
            </a:r>
          </a:p>
          <a:p>
            <a:r>
              <a:rPr lang="kk-KZ" dirty="0">
                <a:solidFill>
                  <a:schemeClr val="tx1"/>
                </a:solidFill>
              </a:rPr>
              <a:t>Наличие противопоказания к плановой госпитализации на момент </a:t>
            </a:r>
            <a:r>
              <a:rPr lang="kk-KZ" dirty="0" smtClean="0">
                <a:solidFill>
                  <a:schemeClr val="tx1"/>
                </a:solidFill>
              </a:rPr>
              <a:t>госпитализации (ОРВИ, ветряная оспа, )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Не </a:t>
            </a:r>
            <a:r>
              <a:rPr lang="ru-RU" dirty="0">
                <a:solidFill>
                  <a:schemeClr val="tx1"/>
                </a:solidFill>
              </a:rPr>
              <a:t>явка пациента на </a:t>
            </a:r>
            <a:r>
              <a:rPr lang="ru-RU" dirty="0" smtClean="0">
                <a:solidFill>
                  <a:schemeClr val="tx1"/>
                </a:solidFill>
              </a:rPr>
              <a:t>госпитализацию (стационар)</a:t>
            </a:r>
          </a:p>
          <a:p>
            <a:r>
              <a:rPr lang="ru-RU" dirty="0">
                <a:solidFill>
                  <a:schemeClr val="tx1"/>
                </a:solidFill>
              </a:rPr>
              <a:t>Отсутствие показаний к стационарной </a:t>
            </a:r>
            <a:r>
              <a:rPr lang="ru-RU" dirty="0" smtClean="0">
                <a:solidFill>
                  <a:schemeClr val="tx1"/>
                </a:solidFill>
              </a:rPr>
              <a:t>помощи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Диагноз не входит в перечень  ВТМУ</a:t>
            </a:r>
          </a:p>
          <a:p>
            <a:r>
              <a:rPr lang="ru-RU" dirty="0">
                <a:solidFill>
                  <a:schemeClr val="tx1"/>
                </a:solidFill>
              </a:rPr>
              <a:t>Госпитализирован </a:t>
            </a:r>
            <a:r>
              <a:rPr lang="ru-RU" dirty="0" smtClean="0">
                <a:solidFill>
                  <a:schemeClr val="tx1"/>
                </a:solidFill>
              </a:rPr>
              <a:t>экстренно (т.е это те пациенты которые выставлены уже на портал но не дождались даты госпитализации)</a:t>
            </a:r>
          </a:p>
          <a:p>
            <a:r>
              <a:rPr lang="ru-RU" dirty="0">
                <a:solidFill>
                  <a:schemeClr val="tx1"/>
                </a:solidFill>
              </a:rPr>
              <a:t>Ошибочная запись при вводе данных пациента </a:t>
            </a:r>
            <a:r>
              <a:rPr lang="ru-RU" dirty="0" smtClean="0">
                <a:solidFill>
                  <a:schemeClr val="tx1"/>
                </a:solidFill>
              </a:rPr>
              <a:t>на портал госпитализации (не правильно введен МКБ код и лечение пациента в выписке)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94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47674" y="773722"/>
            <a:ext cx="8596668" cy="64476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научных институтов и центров</a:t>
            </a:r>
            <a:b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 Астана</a:t>
            </a:r>
            <a: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42165" y="1019908"/>
            <a:ext cx="11162973" cy="573258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1.АО «Национальный </a:t>
            </a:r>
            <a:r>
              <a:rPr lang="ru-RU" sz="1800" b="1" dirty="0">
                <a:solidFill>
                  <a:schemeClr val="tx1"/>
                </a:solidFill>
              </a:rPr>
              <a:t>научный кардиохирургический </a:t>
            </a:r>
            <a:r>
              <a:rPr lang="ru-RU" sz="1800" b="1" dirty="0" smtClean="0">
                <a:solidFill>
                  <a:schemeClr val="tx1"/>
                </a:solidFill>
              </a:rPr>
              <a:t>центр»   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hlinkClick r:id="rId2"/>
              </a:rPr>
              <a:t>http://heartcenter.kz/ru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/</a:t>
            </a:r>
            <a:endParaRPr lang="ru-RU" sz="1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2.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АО «Национальный </a:t>
            </a:r>
            <a:r>
              <a:rPr lang="ru-RU" sz="1800" b="1" dirty="0">
                <a:solidFill>
                  <a:schemeClr val="tx1"/>
                </a:solidFill>
              </a:rPr>
              <a:t>центр онкологии и </a:t>
            </a:r>
            <a:r>
              <a:rPr lang="ru-RU" sz="1800" b="1" dirty="0" smtClean="0">
                <a:solidFill>
                  <a:schemeClr val="tx1"/>
                </a:solidFill>
              </a:rPr>
              <a:t>трансплантологии</a:t>
            </a:r>
            <a:r>
              <a:rPr lang="ru-RU" sz="1800" b="1" dirty="0" smtClean="0">
                <a:solidFill>
                  <a:schemeClr val="tx1"/>
                </a:solidFill>
                <a:hlinkClick r:id="rId3"/>
              </a:rPr>
              <a:t> </a:t>
            </a:r>
            <a:r>
              <a:rPr lang="ru-RU" sz="1800" b="1" u="sng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https://company.medelement.com</a:t>
            </a:r>
            <a:endParaRPr lang="ru-RU" sz="1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3. АО «Национальный научный медицинский центр»  </a:t>
            </a:r>
            <a:r>
              <a:rPr lang="ru-RU" sz="1800" b="1" u="sng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http://www.nnmc.kz/</a:t>
            </a:r>
            <a:endParaRPr lang="ru-RU" sz="1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4.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АО «НАЦИОНАЛЬНЫЙ </a:t>
            </a:r>
            <a:r>
              <a:rPr lang="ru-RU" sz="1800" b="1" dirty="0">
                <a:solidFill>
                  <a:schemeClr val="tx1"/>
                </a:solidFill>
              </a:rPr>
              <a:t>ЦЕНТР </a:t>
            </a:r>
            <a:r>
              <a:rPr lang="ru-RU" sz="1800" b="1" dirty="0" smtClean="0">
                <a:solidFill>
                  <a:schemeClr val="tx1"/>
                </a:solidFill>
              </a:rPr>
              <a:t>НЕЙРОХИРУРГИИ» </a:t>
            </a:r>
            <a:r>
              <a:rPr lang="ru-RU" sz="1800" b="1" u="sng" dirty="0">
                <a:solidFill>
                  <a:schemeClr val="accent2">
                    <a:lumMod val="50000"/>
                  </a:schemeClr>
                </a:solidFill>
                <a:hlinkClick r:id="rId5"/>
              </a:rPr>
              <a:t>http://www.neuroclinic.kz/</a:t>
            </a:r>
            <a:endParaRPr lang="ru-RU" sz="18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5.</a:t>
            </a:r>
            <a:r>
              <a:rPr lang="ru-RU" sz="1800" b="1" cap="all" dirty="0">
                <a:solidFill>
                  <a:schemeClr val="tx1"/>
                </a:solidFill>
              </a:rPr>
              <a:t> </a:t>
            </a:r>
            <a:r>
              <a:rPr lang="ru-RU" sz="1800" b="1" cap="all" dirty="0" smtClean="0">
                <a:solidFill>
                  <a:schemeClr val="tx1"/>
                </a:solidFill>
              </a:rPr>
              <a:t>АО «КАЗАХСКИЙ </a:t>
            </a:r>
            <a:r>
              <a:rPr lang="ru-RU" sz="1800" b="1" cap="all" dirty="0">
                <a:solidFill>
                  <a:schemeClr val="tx1"/>
                </a:solidFill>
              </a:rPr>
              <a:t>ОРДЕНА “ЗНАК ПОЧЕТА” НАУЧНО-ИССЛЕДОВАТЕЛЬСКИЙ ИНСТИТУТ ГЛАЗНЫХ </a:t>
            </a:r>
            <a:r>
              <a:rPr lang="ru-RU" sz="1800" b="1" cap="all" dirty="0" smtClean="0">
                <a:solidFill>
                  <a:schemeClr val="tx1"/>
                </a:solidFill>
              </a:rPr>
              <a:t>БОЛЕЗНЕЙ» </a:t>
            </a:r>
            <a:r>
              <a:rPr lang="ru-RU" sz="1800" b="1" cap="all" dirty="0">
                <a:solidFill>
                  <a:schemeClr val="tx1"/>
                </a:solidFill>
              </a:rPr>
              <a:t>ФИЛИАЛ </a:t>
            </a:r>
            <a:r>
              <a:rPr lang="ru-RU" sz="1800" b="1" cap="all" dirty="0" smtClean="0">
                <a:solidFill>
                  <a:schemeClr val="tx1"/>
                </a:solidFill>
              </a:rPr>
              <a:t>Г.АСТАНА  </a:t>
            </a:r>
            <a:r>
              <a:rPr lang="ru-RU" sz="1800" b="1" u="sng" dirty="0" smtClean="0">
                <a:solidFill>
                  <a:schemeClr val="accent2">
                    <a:lumMod val="50000"/>
                  </a:schemeClr>
                </a:solidFill>
                <a:hlinkClick r:id="rId5"/>
              </a:rPr>
              <a:t>http </a:t>
            </a:r>
            <a:r>
              <a:rPr lang="ru-RU" sz="1800" b="1" u="sng" cap="all" dirty="0" smtClean="0">
                <a:solidFill>
                  <a:schemeClr val="tx1"/>
                </a:solidFill>
                <a:hlinkClick r:id="rId6"/>
              </a:rPr>
              <a:t>://</a:t>
            </a:r>
            <a:r>
              <a:rPr lang="ru-RU" sz="1800" b="1" u="sng" cap="all" dirty="0">
                <a:solidFill>
                  <a:schemeClr val="tx1"/>
                </a:solidFill>
                <a:hlinkClick r:id="rId6"/>
              </a:rPr>
              <a:t>eyeinstastana.kz/</a:t>
            </a:r>
            <a:endParaRPr lang="ru-RU" sz="1800" b="1" dirty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6.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АО «Национальный </a:t>
            </a:r>
            <a:r>
              <a:rPr lang="ru-RU" sz="1800" b="1" dirty="0">
                <a:solidFill>
                  <a:schemeClr val="tx1"/>
                </a:solidFill>
              </a:rPr>
              <a:t>научный центр материнства и </a:t>
            </a:r>
            <a:r>
              <a:rPr lang="ru-RU" sz="1800" b="1" dirty="0" smtClean="0">
                <a:solidFill>
                  <a:schemeClr val="tx1"/>
                </a:solidFill>
              </a:rPr>
              <a:t>детства»</a:t>
            </a:r>
            <a:endParaRPr lang="ru-RU" sz="1800" b="1" dirty="0">
              <a:solidFill>
                <a:schemeClr val="tx1"/>
              </a:solidFill>
            </a:endParaRPr>
          </a:p>
          <a:p>
            <a:r>
              <a:rPr lang="ru-RU" sz="1800" b="1" u="sng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ru-RU" sz="1800" b="1" u="sng" dirty="0" smtClean="0">
                <a:solidFill>
                  <a:schemeClr val="tx1"/>
                </a:solidFill>
                <a:hlinkClick r:id="rId3"/>
              </a:rPr>
              <a:t>company.medelement.com</a:t>
            </a:r>
            <a:endParaRPr lang="ru-RU" sz="1800" b="1" u="sng" dirty="0">
              <a:solidFill>
                <a:schemeClr val="tx1"/>
              </a:solidFill>
            </a:endParaRPr>
          </a:p>
          <a:p>
            <a:r>
              <a:rPr lang="ru-RU" sz="1800" b="1" u="sng" dirty="0" smtClean="0">
                <a:solidFill>
                  <a:schemeClr val="tx1"/>
                </a:solidFill>
              </a:rPr>
              <a:t>7.</a:t>
            </a:r>
            <a:r>
              <a:rPr lang="ru-RU" sz="1800" b="1" dirty="0">
                <a:solidFill>
                  <a:schemeClr val="tx1"/>
                </a:solidFill>
              </a:rPr>
              <a:t> Национальный центр детской </a:t>
            </a:r>
            <a:r>
              <a:rPr lang="ru-RU" sz="1800" b="1" dirty="0" smtClean="0">
                <a:solidFill>
                  <a:schemeClr val="tx1"/>
                </a:solidFill>
              </a:rPr>
              <a:t>реабилитации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u="sng" dirty="0" smtClean="0">
                <a:solidFill>
                  <a:schemeClr val="tx1"/>
                </a:solidFill>
                <a:hlinkClick r:id="rId3"/>
              </a:rPr>
              <a:t>https</a:t>
            </a:r>
            <a:r>
              <a:rPr lang="ru-RU" sz="1800" b="1" u="sng" dirty="0">
                <a:solidFill>
                  <a:schemeClr val="tx1"/>
                </a:solidFill>
                <a:hlinkClick r:id="rId3"/>
              </a:rPr>
              <a:t>://company.medelement.com</a:t>
            </a:r>
            <a:endParaRPr lang="ru-RU" sz="1800" b="1" dirty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8.</a:t>
            </a:r>
            <a:r>
              <a:rPr lang="ru-RU" sz="1800" b="1" dirty="0">
                <a:solidFill>
                  <a:schemeClr val="tx1"/>
                </a:solidFill>
              </a:rPr>
              <a:t> РГП на ПВХ "Центральный клинический госпиталь для инвалидов Отечественной </a:t>
            </a:r>
            <a:r>
              <a:rPr lang="ru-RU" sz="1800" b="1" dirty="0" smtClean="0">
                <a:solidFill>
                  <a:schemeClr val="tx1"/>
                </a:solidFill>
              </a:rPr>
              <a:t>войны</a:t>
            </a:r>
            <a:r>
              <a:rPr lang="ru-RU" sz="1800" b="1" u="sng" dirty="0">
                <a:solidFill>
                  <a:schemeClr val="tx1"/>
                </a:solidFill>
                <a:hlinkClick r:id="rId7"/>
              </a:rPr>
              <a:t>http://hospitalcenter.kz/ru</a:t>
            </a:r>
            <a:r>
              <a:rPr lang="ru-RU" sz="1800" b="1" u="sng" dirty="0" smtClean="0">
                <a:solidFill>
                  <a:schemeClr val="tx1"/>
                </a:solidFill>
                <a:hlinkClick r:id="rId7"/>
              </a:rPr>
              <a:t>/</a:t>
            </a:r>
            <a:endParaRPr lang="ru-RU" sz="1800" b="1" u="sng" dirty="0" smtClean="0">
              <a:solidFill>
                <a:schemeClr val="tx1"/>
              </a:solidFill>
            </a:endParaRPr>
          </a:p>
          <a:p>
            <a:r>
              <a:rPr lang="ru-RU" sz="1800" b="1" u="sng" dirty="0" smtClean="0">
                <a:solidFill>
                  <a:schemeClr val="tx1"/>
                </a:solidFill>
              </a:rPr>
              <a:t>9.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РГП «Больница </a:t>
            </a:r>
            <a:r>
              <a:rPr lang="ru-RU" sz="1800" b="1" dirty="0">
                <a:solidFill>
                  <a:schemeClr val="tx1"/>
                </a:solidFill>
              </a:rPr>
              <a:t>Медицинского </a:t>
            </a:r>
            <a:r>
              <a:rPr lang="ru-RU" sz="1800" b="1" dirty="0" smtClean="0">
                <a:solidFill>
                  <a:schemeClr val="tx1"/>
                </a:solidFill>
              </a:rPr>
              <a:t>центра Управления </a:t>
            </a:r>
            <a:r>
              <a:rPr lang="ru-RU" sz="1800" b="1" dirty="0">
                <a:solidFill>
                  <a:schemeClr val="tx1"/>
                </a:solidFill>
              </a:rPr>
              <a:t>делами </a:t>
            </a:r>
            <a:r>
              <a:rPr lang="ru-RU" sz="1800" b="1" dirty="0" smtClean="0">
                <a:solidFill>
                  <a:schemeClr val="tx1"/>
                </a:solidFill>
              </a:rPr>
              <a:t>Президента Республики Казахстан»  </a:t>
            </a:r>
            <a:r>
              <a:rPr lang="ru-RU" sz="1800" b="1" u="sng" dirty="0">
                <a:solidFill>
                  <a:schemeClr val="tx1"/>
                </a:solidFill>
                <a:hlinkClick r:id="rId8"/>
              </a:rPr>
              <a:t>http://bmcudp.kz/ru/</a:t>
            </a:r>
            <a:endParaRPr lang="ru-RU" sz="1800" b="1" dirty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10.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РГП «НИИ травматологии </a:t>
            </a:r>
            <a:r>
              <a:rPr lang="ru-RU" sz="1800" b="1" dirty="0">
                <a:solidFill>
                  <a:schemeClr val="tx1"/>
                </a:solidFill>
              </a:rPr>
              <a:t>и </a:t>
            </a:r>
            <a:r>
              <a:rPr lang="ru-RU" sz="1800" b="1" dirty="0" smtClean="0">
                <a:solidFill>
                  <a:schemeClr val="tx1"/>
                </a:solidFill>
              </a:rPr>
              <a:t>ортопедии»  </a:t>
            </a:r>
            <a:r>
              <a:rPr lang="ru-RU" sz="1800" b="1" u="sng" dirty="0" smtClean="0">
                <a:solidFill>
                  <a:schemeClr val="tx1"/>
                </a:solidFill>
                <a:hlinkClick r:id="rId9"/>
              </a:rPr>
              <a:t>http</a:t>
            </a:r>
            <a:r>
              <a:rPr lang="ru-RU" sz="1800" b="1" u="sng" dirty="0">
                <a:solidFill>
                  <a:schemeClr val="tx1"/>
                </a:solidFill>
                <a:hlinkClick r:id="rId9"/>
              </a:rPr>
              <a:t>://www.niito.kz/</a:t>
            </a:r>
            <a:endParaRPr lang="ru-RU" sz="1800" b="1" dirty="0">
              <a:solidFill>
                <a:schemeClr val="tx1"/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8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0215" y="234461"/>
            <a:ext cx="8639908" cy="621323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</a:t>
            </a: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научных институтов и центров</a:t>
            </a:r>
            <a:b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 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Алматы</a:t>
            </a: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87568" y="1031631"/>
            <a:ext cx="11242432" cy="55684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1.</a:t>
            </a:r>
            <a:r>
              <a:rPr lang="ru-RU" b="1" cap="all" dirty="0">
                <a:solidFill>
                  <a:schemeClr val="tx1"/>
                </a:solidFill>
              </a:rPr>
              <a:t> </a:t>
            </a:r>
            <a:r>
              <a:rPr lang="ru-RU" b="1" cap="all" dirty="0" smtClean="0">
                <a:solidFill>
                  <a:schemeClr val="tx1"/>
                </a:solidFill>
              </a:rPr>
              <a:t>РГП «КАЗАХСКИЙ </a:t>
            </a:r>
            <a:r>
              <a:rPr lang="ru-RU" b="1" cap="all" dirty="0">
                <a:solidFill>
                  <a:schemeClr val="tx1"/>
                </a:solidFill>
              </a:rPr>
              <a:t>ОРДЕНА «ЗНАК ПОЧЕТА» НАУЧНО-ИССЛЕДОВАТЕЛЬСКИЙ ИНСТИТУТ ГЛАЗНЫХ </a:t>
            </a:r>
            <a:r>
              <a:rPr lang="ru-RU" b="1" cap="all" dirty="0" smtClean="0">
                <a:solidFill>
                  <a:schemeClr val="tx1"/>
                </a:solidFill>
              </a:rPr>
              <a:t>БОЛЕЗНЕЙ»</a:t>
            </a:r>
            <a:r>
              <a:rPr lang="ru-RU" b="1" cap="all" dirty="0">
                <a:solidFill>
                  <a:schemeClr val="tx1"/>
                </a:solidFill>
              </a:rPr>
              <a:t> </a:t>
            </a:r>
            <a:r>
              <a:rPr lang="ru-RU" b="1" u="sng" cap="all" dirty="0">
                <a:solidFill>
                  <a:schemeClr val="tx1"/>
                </a:solidFill>
              </a:rPr>
              <a:t>http://</a:t>
            </a:r>
            <a:r>
              <a:rPr lang="ru-RU" b="1" u="sng" cap="all" dirty="0" smtClean="0">
                <a:solidFill>
                  <a:schemeClr val="tx1"/>
                </a:solidFill>
              </a:rPr>
              <a:t>eyeinst.kz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2.АО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  <a:hlinkClick r:id="rId2"/>
              </a:rPr>
              <a:t>«Научный центр урологии имени академика Б.У. </a:t>
            </a:r>
            <a:r>
              <a:rPr lang="ru-RU" b="1" dirty="0" err="1" smtClean="0">
                <a:solidFill>
                  <a:schemeClr val="tx2"/>
                </a:solidFill>
                <a:hlinkClick r:id="rId2"/>
              </a:rPr>
              <a:t>Джарбусынова</a:t>
            </a:r>
            <a:r>
              <a:rPr lang="ru-RU" b="1" dirty="0" smtClean="0">
                <a:solidFill>
                  <a:schemeClr val="tx2"/>
                </a:solidFill>
                <a:hlinkClick r:id="rId2"/>
              </a:rPr>
              <a:t>»</a:t>
            </a:r>
            <a:r>
              <a:rPr lang="ru-RU" b="1" u="sng" dirty="0" smtClean="0">
                <a:solidFill>
                  <a:schemeClr val="tx2"/>
                </a:solidFill>
                <a:hlinkClick r:id="rId2"/>
              </a:rPr>
              <a:t> </a:t>
            </a:r>
            <a:r>
              <a:rPr lang="ru-RU" b="1" u="sng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ru-RU" b="1" u="sng" dirty="0">
                <a:solidFill>
                  <a:schemeClr val="tx1"/>
                </a:solidFill>
                <a:hlinkClick r:id="rId2"/>
              </a:rPr>
              <a:t>://</a:t>
            </a:r>
            <a:r>
              <a:rPr lang="ru-RU" b="1" u="sng" dirty="0" smtClean="0">
                <a:solidFill>
                  <a:schemeClr val="tx1"/>
                </a:solidFill>
                <a:hlinkClick r:id="rId2"/>
              </a:rPr>
              <a:t>urology.kz/</a:t>
            </a:r>
            <a:endParaRPr lang="ru-RU" b="1" u="sng" dirty="0" smtClean="0">
              <a:solidFill>
                <a:schemeClr val="tx1"/>
              </a:solidFill>
            </a:endParaRPr>
          </a:p>
          <a:p>
            <a:r>
              <a:rPr lang="ru-RU" b="1" u="sng" dirty="0" smtClean="0">
                <a:solidFill>
                  <a:schemeClr val="tx1"/>
                </a:solidFill>
              </a:rPr>
              <a:t>3.</a:t>
            </a:r>
            <a:r>
              <a:rPr lang="ru-RU" b="1" dirty="0">
                <a:solidFill>
                  <a:schemeClr val="tx1"/>
                </a:solidFill>
              </a:rPr>
              <a:t> АО "Национальный научный центр хирургии" им. А.Н. </a:t>
            </a:r>
            <a:r>
              <a:rPr lang="ru-RU" b="1" dirty="0" err="1">
                <a:solidFill>
                  <a:schemeClr val="tx1"/>
                </a:solidFill>
              </a:rPr>
              <a:t>Сызганова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u="sng" dirty="0">
                <a:solidFill>
                  <a:schemeClr val="tx1"/>
                </a:solidFill>
                <a:hlinkClick r:id="rId3"/>
              </a:rPr>
              <a:t>http://</a:t>
            </a:r>
            <a:r>
              <a:rPr lang="ru-RU" b="1" u="sng" dirty="0" smtClean="0">
                <a:solidFill>
                  <a:schemeClr val="tx1"/>
                </a:solidFill>
                <a:hlinkClick r:id="rId3"/>
              </a:rPr>
              <a:t>www.nnch.kz/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4.</a:t>
            </a:r>
            <a:r>
              <a:rPr lang="ru-RU" b="1" u="sng" dirty="0">
                <a:solidFill>
                  <a:schemeClr val="tx1"/>
                </a:solidFill>
                <a:hlinkClick r:id="rId4"/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НИИ кардиологии и внутренних болезней  </a:t>
            </a:r>
            <a:r>
              <a:rPr lang="ru-RU" b="1" u="sng" dirty="0" smtClean="0">
                <a:solidFill>
                  <a:schemeClr val="accent1">
                    <a:lumMod val="50000"/>
                  </a:schemeClr>
                </a:solidFill>
              </a:rPr>
              <a:t>http</a:t>
            </a:r>
            <a:r>
              <a:rPr lang="ru-RU" b="1" u="sng" dirty="0">
                <a:solidFill>
                  <a:schemeClr val="accent1">
                    <a:lumMod val="50000"/>
                  </a:schemeClr>
                </a:solidFill>
              </a:rPr>
              <a:t>://www.ncvb.kz/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5.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Государственное коммунальное предприятие на праве хозяйственного ведения  </a:t>
            </a:r>
          </a:p>
          <a:p>
            <a:r>
              <a:rPr lang="ru-RU" b="1" dirty="0">
                <a:solidFill>
                  <a:schemeClr val="tx1"/>
                </a:solidFill>
              </a:rPr>
              <a:t>«Центр психического здоровья</a:t>
            </a:r>
            <a:r>
              <a:rPr lang="ru-RU" b="1" dirty="0" smtClean="0">
                <a:solidFill>
                  <a:schemeClr val="tx1"/>
                </a:solidFill>
              </a:rPr>
              <a:t>»</a:t>
            </a:r>
            <a:r>
              <a:rPr lang="ru-RU" b="1" u="sng" dirty="0">
                <a:solidFill>
                  <a:schemeClr val="tx1"/>
                </a:solidFill>
                <a:hlinkClick r:id="rId5"/>
              </a:rPr>
              <a:t> http://cpzalmaty.kz/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6.РГП  «Научно-исследовательский </a:t>
            </a:r>
            <a:r>
              <a:rPr lang="ru-RU" b="1" dirty="0">
                <a:solidFill>
                  <a:schemeClr val="tx1"/>
                </a:solidFill>
              </a:rPr>
              <a:t>институт онкологии и </a:t>
            </a:r>
            <a:r>
              <a:rPr lang="ru-RU" b="1" dirty="0" smtClean="0">
                <a:solidFill>
                  <a:schemeClr val="tx1"/>
                </a:solidFill>
              </a:rPr>
              <a:t>радиологии»</a:t>
            </a:r>
            <a:r>
              <a:rPr lang="ru-RU" b="1" dirty="0">
                <a:solidFill>
                  <a:schemeClr val="tx1"/>
                </a:solidFill>
              </a:rPr>
              <a:t> </a:t>
            </a:r>
            <a:r>
              <a:rPr lang="ru-RU" b="1" u="sng" dirty="0" smtClean="0">
                <a:solidFill>
                  <a:schemeClr val="tx1"/>
                </a:solidFill>
                <a:hlinkClick r:id="rId6"/>
              </a:rPr>
              <a:t>http</a:t>
            </a:r>
            <a:r>
              <a:rPr lang="ru-RU" b="1" u="sng" dirty="0">
                <a:solidFill>
                  <a:schemeClr val="tx1"/>
                </a:solidFill>
                <a:hlinkClick r:id="rId6"/>
              </a:rPr>
              <a:t>://onco.kz/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7. Национальный </a:t>
            </a:r>
            <a:r>
              <a:rPr lang="ru-RU" b="1" dirty="0">
                <a:solidFill>
                  <a:schemeClr val="tx1"/>
                </a:solidFill>
              </a:rPr>
              <a:t>научный центр педиатрии и детской хирургии  </a:t>
            </a:r>
            <a:r>
              <a:rPr lang="ru-RU" b="1" u="sng" dirty="0">
                <a:solidFill>
                  <a:schemeClr val="tx1"/>
                </a:solidFill>
                <a:hlinkClick r:id="rId7"/>
              </a:rPr>
              <a:t>http://</a:t>
            </a:r>
            <a:r>
              <a:rPr lang="ru-RU" b="1" u="sng" dirty="0" smtClean="0">
                <a:solidFill>
                  <a:schemeClr val="tx1"/>
                </a:solidFill>
                <a:hlinkClick r:id="rId7"/>
              </a:rPr>
              <a:t>www.pediatria.kz/index.php</a:t>
            </a:r>
            <a:endParaRPr lang="ru-RU" b="1" u="sng" dirty="0" smtClean="0">
              <a:solidFill>
                <a:schemeClr val="tx1"/>
              </a:solidFill>
            </a:endParaRPr>
          </a:p>
          <a:p>
            <a:r>
              <a:rPr lang="ru-RU" b="1" u="sng" dirty="0" smtClean="0">
                <a:solidFill>
                  <a:schemeClr val="tx1"/>
                </a:solidFill>
              </a:rPr>
              <a:t>8.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Национальный центр акушерства гинекологии и перинатологии </a:t>
            </a:r>
            <a:r>
              <a:rPr lang="ru-RU" b="1" u="sng" dirty="0">
                <a:solidFill>
                  <a:schemeClr val="tx1"/>
                </a:solidFill>
                <a:hlinkClick r:id="rId8"/>
              </a:rPr>
              <a:t>http://ncagip.kz/contact.html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9. </a:t>
            </a:r>
            <a:r>
              <a:rPr lang="ru-RU" b="1" dirty="0">
                <a:solidFill>
                  <a:schemeClr val="tx1"/>
                </a:solidFill>
              </a:rPr>
              <a:t>РДКБ «Аксай» </a:t>
            </a:r>
            <a:r>
              <a:rPr lang="ru-RU" b="1" dirty="0" err="1">
                <a:solidFill>
                  <a:schemeClr val="tx1"/>
                </a:solidFill>
              </a:rPr>
              <a:t>КазНМУ</a:t>
            </a:r>
            <a:r>
              <a:rPr lang="ru-RU" b="1" dirty="0">
                <a:solidFill>
                  <a:schemeClr val="tx1"/>
                </a:solidFill>
              </a:rPr>
              <a:t> имени С.Д. </a:t>
            </a:r>
            <a:r>
              <a:rPr lang="ru-RU" b="1" dirty="0" err="1">
                <a:solidFill>
                  <a:schemeClr val="tx1"/>
                </a:solidFill>
              </a:rPr>
              <a:t>Асфендиярова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u="sng" dirty="0">
                <a:solidFill>
                  <a:schemeClr val="tx1"/>
                </a:solidFill>
                <a:hlinkClick r:id="rId9"/>
              </a:rPr>
              <a:t>https://aksay.kaznmu.kz/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10. </a:t>
            </a:r>
            <a:r>
              <a:rPr lang="ru-RU" b="1" dirty="0">
                <a:solidFill>
                  <a:schemeClr val="tx1"/>
                </a:solidFill>
              </a:rPr>
              <a:t>Научно-исследовательский кожно-венерологический институт</a:t>
            </a:r>
          </a:p>
          <a:p>
            <a:pPr fontAlgn="base"/>
            <a:r>
              <a:rPr lang="ru-RU" b="1" u="sng" dirty="0">
                <a:solidFill>
                  <a:schemeClr val="tx1"/>
                </a:solidFill>
                <a:hlinkClick r:id="rId10"/>
              </a:rPr>
              <a:t>https://company.medelement.com/%</a:t>
            </a:r>
            <a:endParaRPr lang="ru-RU" b="1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08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Другая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485</TotalTime>
  <Words>1937</Words>
  <Application>Microsoft Office PowerPoint</Application>
  <PresentationFormat>Широкоэкранный</PresentationFormat>
  <Paragraphs>265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Wingdings 3</vt:lpstr>
      <vt:lpstr>Аспект</vt:lpstr>
      <vt:lpstr>Бюро госпитализации</vt:lpstr>
      <vt:lpstr>Бюро госпитализации (далее - Портал) </vt:lpstr>
      <vt:lpstr>Функции отдела СОЗ УЗКО :</vt:lpstr>
      <vt:lpstr>Плановая госпитализация через порталы ПМСП</vt:lpstr>
      <vt:lpstr>Для ВТМУ (ранее - ВСМП) на Портал Бюро госпитализации УЗКО нужно в двух экземплярах:</vt:lpstr>
      <vt:lpstr>Для плановой госпитализации нужно:</vt:lpstr>
      <vt:lpstr>Презентация PowerPoint</vt:lpstr>
      <vt:lpstr>   Перечень научных институтов и центров город Астана </vt:lpstr>
      <vt:lpstr>        Перечень научных институтов и центров город Алматы </vt:lpstr>
      <vt:lpstr>         Республиканский клинический госпиталь г.г.Астаны, Алматы (РКГИОВ)</vt:lpstr>
      <vt:lpstr>  ПРАВИЛА  оплаты стоимости проезда больных, направляемых по направлению УЗКО в пределах Республики Казахстан 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Перечень заболеваний</vt:lpstr>
      <vt:lpstr>Основные поставщики КТ и МРТ в рамках ГОБМП</vt:lpstr>
      <vt:lpstr>ПРОБЛЕМЫ КТ и МРТ</vt:lpstr>
      <vt:lpstr>Республиканский диагностический центр Астаны</vt:lpstr>
      <vt:lpstr>Перечень документов предоставляемых на комиссию в УЗКО</vt:lpstr>
      <vt:lpstr>Наши контакты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Бюро госпитализации</dc:title>
  <dc:creator>User</dc:creator>
  <cp:lastModifiedBy>Пользователь</cp:lastModifiedBy>
  <cp:revision>47</cp:revision>
  <dcterms:created xsi:type="dcterms:W3CDTF">2018-02-23T10:22:57Z</dcterms:created>
  <dcterms:modified xsi:type="dcterms:W3CDTF">2018-10-04T05:42:21Z</dcterms:modified>
</cp:coreProperties>
</file>